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7"/>
  </p:notesMasterIdLst>
  <p:handoutMasterIdLst>
    <p:handoutMasterId r:id="rId38"/>
  </p:handoutMasterIdLst>
  <p:sldIdLst>
    <p:sldId id="261" r:id="rId2"/>
    <p:sldId id="307" r:id="rId3"/>
    <p:sldId id="304" r:id="rId4"/>
    <p:sldId id="306" r:id="rId5"/>
    <p:sldId id="305" r:id="rId6"/>
    <p:sldId id="276" r:id="rId7"/>
    <p:sldId id="308" r:id="rId8"/>
    <p:sldId id="287" r:id="rId9"/>
    <p:sldId id="285" r:id="rId10"/>
    <p:sldId id="299" r:id="rId11"/>
    <p:sldId id="301" r:id="rId12"/>
    <p:sldId id="309" r:id="rId13"/>
    <p:sldId id="273" r:id="rId14"/>
    <p:sldId id="291" r:id="rId15"/>
    <p:sldId id="292" r:id="rId16"/>
    <p:sldId id="310" r:id="rId17"/>
    <p:sldId id="311" r:id="rId18"/>
    <p:sldId id="312" r:id="rId19"/>
    <p:sldId id="313" r:id="rId20"/>
    <p:sldId id="321" r:id="rId21"/>
    <p:sldId id="322" r:id="rId22"/>
    <p:sldId id="331" r:id="rId23"/>
    <p:sldId id="316" r:id="rId24"/>
    <p:sldId id="323" r:id="rId25"/>
    <p:sldId id="314" r:id="rId26"/>
    <p:sldId id="315" r:id="rId27"/>
    <p:sldId id="324" r:id="rId28"/>
    <p:sldId id="325" r:id="rId29"/>
    <p:sldId id="317" r:id="rId30"/>
    <p:sldId id="326" r:id="rId31"/>
    <p:sldId id="327" r:id="rId32"/>
    <p:sldId id="329" r:id="rId33"/>
    <p:sldId id="328" r:id="rId34"/>
    <p:sldId id="330" r:id="rId35"/>
    <p:sldId id="332" r:id="rId36"/>
  </p:sldIdLst>
  <p:sldSz cx="9906000" cy="6858000" type="A4"/>
  <p:notesSz cx="6858000" cy="97377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C37A"/>
    <a:srgbClr val="000000"/>
    <a:srgbClr val="008000"/>
    <a:srgbClr val="9ED090"/>
    <a:srgbClr val="7AD097"/>
    <a:srgbClr val="384A94"/>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472" autoAdjust="0"/>
  </p:normalViewPr>
  <p:slideViewPr>
    <p:cSldViewPr>
      <p:cViewPr varScale="1">
        <p:scale>
          <a:sx n="66" d="100"/>
          <a:sy n="66" d="100"/>
        </p:scale>
        <p:origin x="-606" y="-102"/>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0659" name="Rectangle 3"/>
          <p:cNvSpPr>
            <a:spLocks noGrp="1" noChangeArrowheads="1"/>
          </p:cNvSpPr>
          <p:nvPr>
            <p:ph type="dt" sz="quarter" idx="1"/>
          </p:nvPr>
        </p:nvSpPr>
        <p:spPr bwMode="auto">
          <a:xfrm>
            <a:off x="3884613"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0660" name="Rectangle 4"/>
          <p:cNvSpPr>
            <a:spLocks noGrp="1" noChangeArrowheads="1"/>
          </p:cNvSpPr>
          <p:nvPr>
            <p:ph type="ftr" sz="quarter" idx="2"/>
          </p:nvPr>
        </p:nvSpPr>
        <p:spPr bwMode="auto">
          <a:xfrm>
            <a:off x="0" y="9248775"/>
            <a:ext cx="2971800"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0661" name="Rectangle 5"/>
          <p:cNvSpPr>
            <a:spLocks noGrp="1" noChangeArrowheads="1"/>
          </p:cNvSpPr>
          <p:nvPr>
            <p:ph type="sldNum" sz="quarter" idx="3"/>
          </p:nvPr>
        </p:nvSpPr>
        <p:spPr bwMode="auto">
          <a:xfrm>
            <a:off x="3884613" y="9248775"/>
            <a:ext cx="2971800"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FE5DC31-F360-4EFF-BB92-3EC2BA5754A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792163" y="730250"/>
            <a:ext cx="5273675" cy="36512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625975"/>
            <a:ext cx="5486400" cy="4381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248775"/>
            <a:ext cx="2971800"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9248775"/>
            <a:ext cx="2971800"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C3097DD-97A4-4A74-B6BF-3AF17761EBA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E4B12C37-21E2-42DE-9F43-ECC53F66A919}" type="slidenum">
              <a:rPr lang="en-US" smtClean="0"/>
              <a:pPr/>
              <a:t>1</a:t>
            </a:fld>
            <a:endParaRPr lang="en-US"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p:spPr>
        <p:txBody>
          <a:bodyPr/>
          <a:lstStyle/>
          <a:p>
            <a:pPr eaLnBrk="1" hangingPunct="1"/>
            <a:r>
              <a:rPr lang="en-GB" smtClean="0"/>
              <a:t>NB Moral standards too</a:t>
            </a:r>
          </a:p>
        </p:txBody>
      </p:sp>
      <p:sp>
        <p:nvSpPr>
          <p:cNvPr id="20483" name="Slide Number Placeholder 3"/>
          <p:cNvSpPr>
            <a:spLocks noGrp="1"/>
          </p:cNvSpPr>
          <p:nvPr>
            <p:ph type="sldNum" sz="quarter" idx="5"/>
          </p:nvPr>
        </p:nvSpPr>
        <p:spPr>
          <a:noFill/>
        </p:spPr>
        <p:txBody>
          <a:bodyPr/>
          <a:lstStyle/>
          <a:p>
            <a:fld id="{8079C753-F5FD-431C-B970-66CC04E592D7}" type="slidenum">
              <a:rPr lang="en-GB" smtClean="0"/>
              <a:pPr/>
              <a:t>3</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pPr eaLnBrk="1" hangingPunct="1"/>
            <a:r>
              <a:rPr lang="en-GB" smtClean="0"/>
              <a:t>Antidote to dark social forces</a:t>
            </a:r>
          </a:p>
        </p:txBody>
      </p:sp>
      <p:sp>
        <p:nvSpPr>
          <p:cNvPr id="22531" name="Slide Number Placeholder 3"/>
          <p:cNvSpPr>
            <a:spLocks noGrp="1"/>
          </p:cNvSpPr>
          <p:nvPr>
            <p:ph type="sldNum" sz="quarter" idx="5"/>
          </p:nvPr>
        </p:nvSpPr>
        <p:spPr>
          <a:noFill/>
        </p:spPr>
        <p:txBody>
          <a:bodyPr/>
          <a:lstStyle/>
          <a:p>
            <a:fld id="{52DD5F69-B5DA-4D0C-B160-28BC0D4F359E}"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p:spPr>
        <p:txBody>
          <a:bodyPr/>
          <a:lstStyle/>
          <a:p>
            <a:pPr eaLnBrk="1" hangingPunct="1"/>
            <a:endParaRPr lang="en-GB" smtClean="0"/>
          </a:p>
        </p:txBody>
      </p:sp>
      <p:sp>
        <p:nvSpPr>
          <p:cNvPr id="25603" name="Slide Number Placeholder 3"/>
          <p:cNvSpPr>
            <a:spLocks noGrp="1"/>
          </p:cNvSpPr>
          <p:nvPr>
            <p:ph type="sldNum" sz="quarter" idx="5"/>
          </p:nvPr>
        </p:nvSpPr>
        <p:spPr>
          <a:noFill/>
        </p:spPr>
        <p:txBody>
          <a:bodyPr/>
          <a:lstStyle/>
          <a:p>
            <a:fld id="{6DCCAA27-BB0A-4AB0-8A6D-47F4347C8E12}" type="slidenum">
              <a:rPr lang="en-US" smtClean="0"/>
              <a:pPr/>
              <a:t>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p:spPr>
        <p:txBody>
          <a:bodyPr/>
          <a:lstStyle/>
          <a:p>
            <a:pPr eaLnBrk="1" hangingPunct="1"/>
            <a:r>
              <a:rPr lang="en-GB" smtClean="0"/>
              <a:t>Talk about the 3 SoWs</a:t>
            </a:r>
          </a:p>
          <a:p>
            <a:pPr eaLnBrk="1" hangingPunct="1"/>
            <a:r>
              <a:rPr lang="en-GB" smtClean="0"/>
              <a:t>Talk about imp of Cluster in RCT</a:t>
            </a:r>
          </a:p>
        </p:txBody>
      </p:sp>
      <p:sp>
        <p:nvSpPr>
          <p:cNvPr id="29699" name="Slide Number Placeholder 3"/>
          <p:cNvSpPr>
            <a:spLocks noGrp="1"/>
          </p:cNvSpPr>
          <p:nvPr>
            <p:ph type="sldNum" sz="quarter" idx="5"/>
          </p:nvPr>
        </p:nvSpPr>
        <p:spPr>
          <a:noFill/>
        </p:spPr>
        <p:txBody>
          <a:bodyPr/>
          <a:lstStyle/>
          <a:p>
            <a:fld id="{B8AA95B9-C232-48BF-AD8D-1036D3851D4A}" type="slidenum">
              <a:rPr lang="en-US" smtClean="0"/>
              <a:pPr/>
              <a:t>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03EF3FE8-25B6-4FFE-94A9-CA4235E56F28}" type="slidenum">
              <a:rPr lang="en-US" smtClean="0"/>
              <a:pPr/>
              <a:t>13</a:t>
            </a:fld>
            <a:endParaRPr lang="en-US" smtClean="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GB" sz="14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a:ln/>
        </p:spPr>
      </p:sp>
      <p:sp>
        <p:nvSpPr>
          <p:cNvPr id="36866" name="Notes Placeholder 2"/>
          <p:cNvSpPr>
            <a:spLocks noGrp="1"/>
          </p:cNvSpPr>
          <p:nvPr>
            <p:ph type="body" idx="1"/>
          </p:nvPr>
        </p:nvSpPr>
        <p:spPr>
          <a:noFill/>
          <a:ln/>
        </p:spPr>
        <p:txBody>
          <a:bodyPr/>
          <a:lstStyle/>
          <a:p>
            <a:pPr eaLnBrk="1" hangingPunct="1"/>
            <a:r>
              <a:rPr lang="en-GB" smtClean="0"/>
              <a:t>DEBRA</a:t>
            </a:r>
          </a:p>
        </p:txBody>
      </p:sp>
      <p:sp>
        <p:nvSpPr>
          <p:cNvPr id="36867" name="Slide Number Placeholder 3"/>
          <p:cNvSpPr>
            <a:spLocks noGrp="1"/>
          </p:cNvSpPr>
          <p:nvPr>
            <p:ph type="sldNum" sz="quarter" idx="5"/>
          </p:nvPr>
        </p:nvSpPr>
        <p:spPr>
          <a:noFill/>
        </p:spPr>
        <p:txBody>
          <a:bodyPr/>
          <a:lstStyle/>
          <a:p>
            <a:fld id="{C66E550A-9081-48D5-9946-0840E0498B08}" type="slidenum">
              <a:rPr lang="en-US" smtClean="0"/>
              <a:pPr/>
              <a:t>14</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a:ln/>
        </p:spPr>
      </p:sp>
      <p:sp>
        <p:nvSpPr>
          <p:cNvPr id="38914" name="Notes Placeholder 2"/>
          <p:cNvSpPr>
            <a:spLocks noGrp="1"/>
          </p:cNvSpPr>
          <p:nvPr>
            <p:ph type="body" idx="1"/>
          </p:nvPr>
        </p:nvSpPr>
        <p:spPr>
          <a:noFill/>
          <a:ln/>
        </p:spPr>
        <p:txBody>
          <a:bodyPr/>
          <a:lstStyle/>
          <a:p>
            <a:pPr eaLnBrk="1" hangingPunct="1"/>
            <a:r>
              <a:rPr lang="en-GB" smtClean="0"/>
              <a:t>DEBRA</a:t>
            </a:r>
          </a:p>
        </p:txBody>
      </p:sp>
      <p:sp>
        <p:nvSpPr>
          <p:cNvPr id="38915" name="Slide Number Placeholder 3"/>
          <p:cNvSpPr>
            <a:spLocks noGrp="1"/>
          </p:cNvSpPr>
          <p:nvPr>
            <p:ph type="sldNum" sz="quarter" idx="5"/>
          </p:nvPr>
        </p:nvSpPr>
        <p:spPr>
          <a:noFill/>
        </p:spPr>
        <p:txBody>
          <a:bodyPr/>
          <a:lstStyle/>
          <a:p>
            <a:fld id="{E80F6058-F21D-4426-9B46-1AB6027E3C2F}" type="slidenum">
              <a:rPr lang="en-US" smtClean="0"/>
              <a:pPr/>
              <a:t>15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906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GB"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GB"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5" cy="404"/>
              </a:xfrm>
              <a:prstGeom prst="rect">
                <a:avLst/>
              </a:prstGeom>
              <a:solidFill>
                <a:schemeClr val="accent2"/>
              </a:solidFill>
              <a:ln w="9525">
                <a:noFill/>
                <a:miter lim="800000"/>
                <a:headEnd/>
                <a:tailEnd/>
              </a:ln>
            </p:spPr>
            <p:txBody>
              <a:bodyPr/>
              <a:lstStyle/>
              <a:p>
                <a:pPr>
                  <a:defRPr/>
                </a:pPr>
                <a:endParaRPr lang="en-GB" sz="2400">
                  <a:latin typeface="Times New Roman" pitchFamily="18" charset="0"/>
                </a:endParaRPr>
              </a:p>
            </p:txBody>
          </p:sp>
          <p:sp>
            <p:nvSpPr>
              <p:cNvPr id="9" name="Rectangle 7"/>
              <p:cNvSpPr>
                <a:spLocks noChangeArrowheads="1"/>
              </p:cNvSpPr>
              <p:nvPr userDrawn="1"/>
            </p:nvSpPr>
            <p:spPr bwMode="auto">
              <a:xfrm>
                <a:off x="1081" y="1065"/>
                <a:ext cx="364" cy="405"/>
              </a:xfrm>
              <a:prstGeom prst="rect">
                <a:avLst/>
              </a:prstGeom>
              <a:solidFill>
                <a:schemeClr val="folHlink"/>
              </a:solidFill>
              <a:ln w="9525">
                <a:noFill/>
                <a:miter lim="800000"/>
                <a:headEnd/>
                <a:tailEnd/>
              </a:ln>
            </p:spPr>
            <p:txBody>
              <a:bodyPr/>
              <a:lstStyle/>
              <a:p>
                <a:pPr>
                  <a:defRPr/>
                </a:pPr>
                <a:endParaRPr lang="en-GB"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GB"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GB"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GB"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GB"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GB" sz="2400">
                  <a:latin typeface="Times New Roman" pitchFamily="18" charset="0"/>
                </a:endParaRPr>
              </a:p>
            </p:txBody>
          </p:sp>
          <p:sp>
            <p:nvSpPr>
              <p:cNvPr id="15" name="Rectangle 13"/>
              <p:cNvSpPr>
                <a:spLocks noChangeArrowheads="1"/>
              </p:cNvSpPr>
              <p:nvPr userDrawn="1"/>
            </p:nvSpPr>
            <p:spPr bwMode="auto">
              <a:xfrm>
                <a:off x="1081" y="1464"/>
                <a:ext cx="364" cy="399"/>
              </a:xfrm>
              <a:prstGeom prst="rect">
                <a:avLst/>
              </a:prstGeom>
              <a:solidFill>
                <a:schemeClr val="accent2"/>
              </a:solidFill>
              <a:ln w="9525">
                <a:noFill/>
                <a:miter lim="800000"/>
                <a:headEnd/>
                <a:tailEnd/>
              </a:ln>
            </p:spPr>
            <p:txBody>
              <a:bodyPr/>
              <a:lstStyle/>
              <a:p>
                <a:pPr>
                  <a:defRPr/>
                </a:pPr>
                <a:endParaRPr lang="en-GB" sz="2400">
                  <a:latin typeface="Times New Roman" pitchFamily="18" charset="0"/>
                </a:endParaRPr>
              </a:p>
            </p:txBody>
          </p:sp>
          <p:sp>
            <p:nvSpPr>
              <p:cNvPr id="16" name="Rectangle 14"/>
              <p:cNvSpPr>
                <a:spLocks noChangeArrowheads="1"/>
              </p:cNvSpPr>
              <p:nvPr userDrawn="1"/>
            </p:nvSpPr>
            <p:spPr bwMode="auto">
              <a:xfrm>
                <a:off x="361" y="1857"/>
                <a:ext cx="365" cy="406"/>
              </a:xfrm>
              <a:prstGeom prst="rect">
                <a:avLst/>
              </a:prstGeom>
              <a:solidFill>
                <a:schemeClr val="folHlink"/>
              </a:solidFill>
              <a:ln w="9525">
                <a:noFill/>
                <a:miter lim="800000"/>
                <a:headEnd/>
                <a:tailEnd/>
              </a:ln>
            </p:spPr>
            <p:txBody>
              <a:bodyPr/>
              <a:lstStyle/>
              <a:p>
                <a:pPr>
                  <a:defRPr/>
                </a:pPr>
                <a:endParaRPr lang="en-GB"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GB" sz="2400">
                  <a:latin typeface="Times New Roman" pitchFamily="18" charset="0"/>
                </a:endParaRPr>
              </a:p>
            </p:txBody>
          </p:sp>
        </p:grpSp>
      </p:grpSp>
      <p:sp>
        <p:nvSpPr>
          <p:cNvPr id="99347" name="Rectangle 19"/>
          <p:cNvSpPr>
            <a:spLocks noGrp="1" noChangeArrowheads="1"/>
          </p:cNvSpPr>
          <p:nvPr>
            <p:ph type="ctrTitle"/>
          </p:nvPr>
        </p:nvSpPr>
        <p:spPr>
          <a:xfrm>
            <a:off x="3219450" y="1828800"/>
            <a:ext cx="6521450" cy="2209800"/>
          </a:xfrm>
        </p:spPr>
        <p:txBody>
          <a:bodyPr/>
          <a:lstStyle>
            <a:lvl1pPr>
              <a:defRPr sz="5000">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3219450" y="4267200"/>
            <a:ext cx="652145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95300" y="6248400"/>
            <a:ext cx="23114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A824C1E0-3AEE-4B09-8167-A827A33E30C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5F4DF3F-BFDE-437F-A31E-59F05CA4411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457200"/>
            <a:ext cx="222885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3" y="457200"/>
            <a:ext cx="65341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7011FBB3-1F13-42D6-9A7D-1AA9314C6F1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95300" y="457200"/>
            <a:ext cx="8915400" cy="13716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95300" y="1981200"/>
            <a:ext cx="8915400" cy="3886200"/>
          </a:xfrm>
        </p:spPr>
        <p:txBody>
          <a:bodyPr/>
          <a:lstStyle/>
          <a:p>
            <a:pPr lvl="0"/>
            <a:endParaRPr lang="en-GB" noProof="0"/>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043FF03-598B-47B9-A93F-5F1588113F15}"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E9050A35-0F1E-4EE6-9521-0C72C910C438}"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6"/>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BC905C0-E856-461D-AD68-FD1A82468295}"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2" y="1981200"/>
            <a:ext cx="4381501"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199" y="1981200"/>
            <a:ext cx="4381501"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C0BB19A6-81C6-4970-B7DC-BA76149301B8}"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9"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9"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221CC2B0-D749-471D-AEEB-2C4C996C66A8}"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9974108C-D941-4A75-AEF3-B48D94C04383}"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10D1188D-1A65-40B3-AF2E-C8F55EA3C468}"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3"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499" y="273056"/>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3"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CF61F41A-267B-42D0-84D5-23F551D13F4D}"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619D2EDB-4317-41B5-A3C4-F0347A826681}"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en-US"/>
          </a:p>
        </p:txBody>
      </p:sp>
      <p:sp>
        <p:nvSpPr>
          <p:cNvPr id="98307" name="Rectangle 3"/>
          <p:cNvSpPr>
            <a:spLocks noGrp="1" noChangeArrowheads="1"/>
          </p:cNvSpPr>
          <p:nvPr>
            <p:ph type="sldNum" sz="quarter" idx="4"/>
          </p:nvPr>
        </p:nvSpPr>
        <p:spPr bwMode="auto">
          <a:xfrm>
            <a:off x="7099300" y="6248400"/>
            <a:ext cx="2311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79E43525-12EC-4192-B8CE-BE8FF5BD3802}" type="slidenum">
              <a:rPr lang="en-US"/>
              <a:pPr>
                <a:defRPr/>
              </a:pPr>
              <a:t>‹#›</a:t>
            </a:fld>
            <a:endParaRPr lang="en-US"/>
          </a:p>
        </p:txBody>
      </p:sp>
      <p:grpSp>
        <p:nvGrpSpPr>
          <p:cNvPr id="1028" name="Group 4"/>
          <p:cNvGrpSpPr>
            <a:grpSpLocks/>
          </p:cNvGrpSpPr>
          <p:nvPr/>
        </p:nvGrpSpPr>
        <p:grpSpPr bwMode="auto">
          <a:xfrm>
            <a:off x="0" y="0"/>
            <a:ext cx="9906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GB" sz="2400">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GB" sz="2400">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GB">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GB">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GB">
                <a:solidFill>
                  <a:schemeClr val="accent2"/>
                </a:solidFill>
              </a:endParaRPr>
            </a:p>
          </p:txBody>
        </p:sp>
        <p:sp>
          <p:nvSpPr>
            <p:cNvPr id="98314" name="Rectangle 10"/>
            <p:cNvSpPr>
              <a:spLocks noChangeArrowheads="1"/>
            </p:cNvSpPr>
            <p:nvPr/>
          </p:nvSpPr>
          <p:spPr bwMode="auto">
            <a:xfrm>
              <a:off x="173" y="173"/>
              <a:ext cx="88" cy="87"/>
            </a:xfrm>
            <a:prstGeom prst="rect">
              <a:avLst/>
            </a:prstGeom>
            <a:solidFill>
              <a:schemeClr val="folHlink"/>
            </a:solidFill>
            <a:ln w="9525">
              <a:noFill/>
              <a:miter lim="800000"/>
              <a:headEnd/>
              <a:tailEnd/>
            </a:ln>
          </p:spPr>
          <p:txBody>
            <a:bodyPr/>
            <a:lstStyle/>
            <a:p>
              <a:pPr>
                <a:defRPr/>
              </a:pPr>
              <a:endParaRPr lang="en-GB">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GB" sz="2400">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GB">
                <a:solidFill>
                  <a:schemeClr val="accent2"/>
                </a:solidFill>
              </a:endParaRPr>
            </a:p>
          </p:txBody>
        </p:sp>
        <p:sp>
          <p:nvSpPr>
            <p:cNvPr id="98317" name="Rectangle 13"/>
            <p:cNvSpPr>
              <a:spLocks noChangeArrowheads="1"/>
            </p:cNvSpPr>
            <p:nvPr/>
          </p:nvSpPr>
          <p:spPr bwMode="auto">
            <a:xfrm>
              <a:off x="173" y="258"/>
              <a:ext cx="88" cy="86"/>
            </a:xfrm>
            <a:prstGeom prst="rect">
              <a:avLst/>
            </a:prstGeom>
            <a:solidFill>
              <a:schemeClr val="accent2"/>
            </a:solidFill>
            <a:ln w="9525">
              <a:noFill/>
              <a:miter lim="800000"/>
              <a:headEnd/>
              <a:tailEnd/>
            </a:ln>
          </p:spPr>
          <p:txBody>
            <a:bodyPr/>
            <a:lstStyle/>
            <a:p>
              <a:pPr>
                <a:defRPr/>
              </a:pPr>
              <a:endParaRPr lang="en-GB">
                <a:solidFill>
                  <a:schemeClr val="accent2"/>
                </a:solidFill>
              </a:endParaRPr>
            </a:p>
          </p:txBody>
        </p:sp>
      </p:grpSp>
      <p:sp>
        <p:nvSpPr>
          <p:cNvPr id="1029" name="Rectangle 14"/>
          <p:cNvSpPr>
            <a:spLocks noGrp="1" noChangeArrowheads="1"/>
          </p:cNvSpPr>
          <p:nvPr>
            <p:ph type="title"/>
          </p:nvPr>
        </p:nvSpPr>
        <p:spPr bwMode="auto">
          <a:xfrm>
            <a:off x="495300" y="457200"/>
            <a:ext cx="89154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95300" y="1981200"/>
            <a:ext cx="8915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8320" name="Rectangle 16"/>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76" r:id="rId1"/>
    <p:sldLayoutId id="2147483675" r:id="rId2"/>
    <p:sldLayoutId id="2147483674" r:id="rId3"/>
    <p:sldLayoutId id="2147483673" r:id="rId4"/>
    <p:sldLayoutId id="2147483672" r:id="rId5"/>
    <p:sldLayoutId id="2147483671" r:id="rId6"/>
    <p:sldLayoutId id="2147483670" r:id="rId7"/>
    <p:sldLayoutId id="2147483669" r:id="rId8"/>
    <p:sldLayoutId id="2147483668" r:id="rId9"/>
    <p:sldLayoutId id="2147483667" r:id="rId10"/>
    <p:sldLayoutId id="2147483666" r:id="rId11"/>
    <p:sldLayoutId id="2147483665"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4"/>
          <p:cNvSpPr txBox="1">
            <a:spLocks noChangeArrowheads="1"/>
          </p:cNvSpPr>
          <p:nvPr/>
        </p:nvSpPr>
        <p:spPr bwMode="auto">
          <a:xfrm>
            <a:off x="2222500" y="1700213"/>
            <a:ext cx="7373938" cy="1555750"/>
          </a:xfrm>
          <a:prstGeom prst="rect">
            <a:avLst/>
          </a:prstGeom>
          <a:noFill/>
          <a:ln w="9525">
            <a:noFill/>
            <a:miter lim="800000"/>
            <a:headEnd/>
            <a:tailEnd/>
          </a:ln>
        </p:spPr>
        <p:txBody>
          <a:bodyPr>
            <a:spAutoFit/>
          </a:bodyPr>
          <a:lstStyle/>
          <a:p>
            <a:pPr algn="ctr">
              <a:lnSpc>
                <a:spcPct val="150000"/>
              </a:lnSpc>
            </a:pPr>
            <a:r>
              <a:rPr lang="en-US" sz="3200">
                <a:solidFill>
                  <a:schemeClr val="bg1"/>
                </a:solidFill>
              </a:rPr>
              <a:t>Words with Ways:</a:t>
            </a:r>
          </a:p>
          <a:p>
            <a:pPr algn="ctr">
              <a:lnSpc>
                <a:spcPct val="150000"/>
              </a:lnSpc>
            </a:pPr>
            <a:r>
              <a:rPr lang="en-US" sz="3200">
                <a:solidFill>
                  <a:schemeClr val="bg1"/>
                </a:solidFill>
              </a:rPr>
              <a:t>How Grammar supports Writing</a:t>
            </a:r>
          </a:p>
        </p:txBody>
      </p:sp>
      <p:pic>
        <p:nvPicPr>
          <p:cNvPr id="16386" name="Picture 5" descr="UniLogo"/>
          <p:cNvPicPr>
            <a:picLocks noChangeAspect="1" noChangeArrowheads="1"/>
          </p:cNvPicPr>
          <p:nvPr/>
        </p:nvPicPr>
        <p:blipFill>
          <a:blip r:embed="rId3"/>
          <a:srcRect/>
          <a:stretch>
            <a:fillRect/>
          </a:stretch>
        </p:blipFill>
        <p:spPr bwMode="auto">
          <a:xfrm>
            <a:off x="7667625" y="5715000"/>
            <a:ext cx="1800225" cy="742950"/>
          </a:xfrm>
          <a:prstGeom prst="rect">
            <a:avLst/>
          </a:prstGeom>
          <a:noFill/>
          <a:ln w="9525">
            <a:noFill/>
            <a:miter lim="800000"/>
            <a:headEnd/>
            <a:tailEnd/>
          </a:ln>
        </p:spPr>
      </p:pic>
      <p:sp>
        <p:nvSpPr>
          <p:cNvPr id="16387" name="TextBox 3"/>
          <p:cNvSpPr txBox="1">
            <a:spLocks noChangeArrowheads="1"/>
          </p:cNvSpPr>
          <p:nvPr/>
        </p:nvSpPr>
        <p:spPr bwMode="auto">
          <a:xfrm>
            <a:off x="2738438" y="4643438"/>
            <a:ext cx="5286375" cy="519112"/>
          </a:xfrm>
          <a:prstGeom prst="rect">
            <a:avLst/>
          </a:prstGeom>
          <a:noFill/>
          <a:ln w="9525">
            <a:noFill/>
            <a:miter lim="800000"/>
            <a:headEnd/>
            <a:tailEnd/>
          </a:ln>
        </p:spPr>
        <p:txBody>
          <a:bodyPr>
            <a:spAutoFit/>
          </a:bodyPr>
          <a:lstStyle/>
          <a:p>
            <a:pPr algn="ctr"/>
            <a:r>
              <a:rPr lang="en-GB" sz="2800"/>
              <a:t>Debra Myhill</a:t>
            </a:r>
          </a:p>
        </p:txBody>
      </p:sp>
      <p:pic>
        <p:nvPicPr>
          <p:cNvPr id="16388" name="Picture 9" descr="ESRClogo"/>
          <p:cNvPicPr>
            <a:picLocks noChangeAspect="1" noChangeArrowheads="1"/>
          </p:cNvPicPr>
          <p:nvPr/>
        </p:nvPicPr>
        <p:blipFill>
          <a:blip r:embed="rId4"/>
          <a:srcRect/>
          <a:stretch>
            <a:fillRect/>
          </a:stretch>
        </p:blipFill>
        <p:spPr bwMode="auto">
          <a:xfrm>
            <a:off x="952500" y="5214938"/>
            <a:ext cx="1524000" cy="127793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GB" smtClean="0"/>
              <a:t>The Intervention</a:t>
            </a:r>
          </a:p>
        </p:txBody>
      </p:sp>
      <p:sp>
        <p:nvSpPr>
          <p:cNvPr id="30722" name="Content Placeholder 2"/>
          <p:cNvSpPr>
            <a:spLocks noGrp="1"/>
          </p:cNvSpPr>
          <p:nvPr>
            <p:ph idx="1"/>
          </p:nvPr>
        </p:nvSpPr>
        <p:spPr/>
        <p:txBody>
          <a:bodyPr/>
          <a:lstStyle/>
          <a:p>
            <a:pPr eaLnBrk="1" hangingPunct="1">
              <a:lnSpc>
                <a:spcPct val="150000"/>
              </a:lnSpc>
            </a:pPr>
            <a:r>
              <a:rPr lang="en-GB" sz="2000" smtClean="0"/>
              <a:t>3 Schemes of Work designed for the research</a:t>
            </a:r>
          </a:p>
          <a:p>
            <a:pPr eaLnBrk="1" hangingPunct="1">
              <a:lnSpc>
                <a:spcPct val="150000"/>
              </a:lnSpc>
            </a:pPr>
            <a:r>
              <a:rPr lang="en-GB" sz="2000" smtClean="0"/>
              <a:t>Each scheme focused on a different written genre: Narrative Fiction; Argument;  Poetry. </a:t>
            </a:r>
          </a:p>
          <a:p>
            <a:pPr eaLnBrk="1" hangingPunct="1">
              <a:lnSpc>
                <a:spcPct val="150000"/>
              </a:lnSpc>
            </a:pPr>
            <a:r>
              <a:rPr lang="en-GB" sz="2000" smtClean="0"/>
              <a:t>Each scheme written to cover 3 weeks: one scheme taught per term</a:t>
            </a:r>
          </a:p>
          <a:p>
            <a:pPr eaLnBrk="1" hangingPunct="1">
              <a:lnSpc>
                <a:spcPct val="150000"/>
              </a:lnSpc>
            </a:pPr>
            <a:r>
              <a:rPr lang="en-GB" sz="2000" smtClean="0"/>
              <a:t>Contextualised grammar teaching embedded into each scheme</a:t>
            </a:r>
          </a:p>
          <a:p>
            <a:pPr eaLnBrk="1" hangingPunct="1">
              <a:lnSpc>
                <a:spcPct val="150000"/>
              </a:lnSpc>
            </a:pPr>
            <a:r>
              <a:rPr lang="en-GB" sz="2000" smtClean="0"/>
              <a:t>Training day at start of project for teachers (</a:t>
            </a:r>
            <a:r>
              <a:rPr lang="en-GB" sz="2000" u="sng" smtClean="0"/>
              <a:t>but</a:t>
            </a:r>
            <a:r>
              <a:rPr lang="en-GB" sz="2000" smtClean="0"/>
              <a:t> training could not explicitly focus on grammar because of RCT)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GB" smtClean="0"/>
              <a:t>Contextualised grammar teaching</a:t>
            </a:r>
          </a:p>
        </p:txBody>
      </p:sp>
      <p:sp>
        <p:nvSpPr>
          <p:cNvPr id="31746" name="Content Placeholder 2"/>
          <p:cNvSpPr>
            <a:spLocks noGrp="1"/>
          </p:cNvSpPr>
          <p:nvPr>
            <p:ph idx="1"/>
          </p:nvPr>
        </p:nvSpPr>
        <p:spPr/>
        <p:txBody>
          <a:bodyPr/>
          <a:lstStyle/>
          <a:p>
            <a:pPr eaLnBrk="1" hangingPunct="1">
              <a:lnSpc>
                <a:spcPct val="150000"/>
              </a:lnSpc>
            </a:pPr>
            <a:r>
              <a:rPr lang="en-GB" sz="2000" smtClean="0"/>
              <a:t>Introducing grammatical constructions and terminology at a point in the teaching sequence which is relevant to the focus of learning</a:t>
            </a:r>
          </a:p>
          <a:p>
            <a:pPr eaLnBrk="1" hangingPunct="1">
              <a:lnSpc>
                <a:spcPct val="150000"/>
              </a:lnSpc>
            </a:pPr>
            <a:r>
              <a:rPr lang="en-GB" sz="2000" smtClean="0"/>
              <a:t>The teaching focus is on effects and constructing meanings, not on the feature or terminology itself</a:t>
            </a:r>
          </a:p>
          <a:p>
            <a:pPr eaLnBrk="1" hangingPunct="1">
              <a:lnSpc>
                <a:spcPct val="150000"/>
              </a:lnSpc>
            </a:pPr>
            <a:r>
              <a:rPr lang="en-GB" sz="2000" smtClean="0"/>
              <a:t>The teaching goal is to open up a repertoire of possibilities, not to teach about ‘correct’ ways of writing.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GB" smtClean="0"/>
              <a:t>Contextualised grammar teaching</a:t>
            </a:r>
          </a:p>
        </p:txBody>
      </p:sp>
      <p:sp>
        <p:nvSpPr>
          <p:cNvPr id="32770" name="Content Placeholder 2"/>
          <p:cNvSpPr>
            <a:spLocks noGrp="1"/>
          </p:cNvSpPr>
          <p:nvPr>
            <p:ph idx="1"/>
          </p:nvPr>
        </p:nvSpPr>
        <p:spPr>
          <a:xfrm>
            <a:off x="495300" y="1844675"/>
            <a:ext cx="8915400" cy="5013325"/>
          </a:xfrm>
        </p:spPr>
        <p:txBody>
          <a:bodyPr/>
          <a:lstStyle/>
          <a:p>
            <a:pPr eaLnBrk="1" hangingPunct="1">
              <a:lnSpc>
                <a:spcPct val="150000"/>
              </a:lnSpc>
              <a:spcBef>
                <a:spcPct val="0"/>
              </a:spcBef>
              <a:buFont typeface="Wingdings" pitchFamily="2" charset="2"/>
              <a:buNone/>
            </a:pPr>
            <a:r>
              <a:rPr lang="en-GB" sz="2000" u="sng" smtClean="0"/>
              <a:t>Narrative Fiction:</a:t>
            </a:r>
          </a:p>
          <a:p>
            <a:pPr eaLnBrk="1" hangingPunct="1">
              <a:lnSpc>
                <a:spcPct val="150000"/>
              </a:lnSpc>
              <a:spcBef>
                <a:spcPct val="0"/>
              </a:spcBef>
            </a:pPr>
            <a:r>
              <a:rPr lang="en-GB" sz="2000" smtClean="0"/>
              <a:t>Different effects of using first or third person viewpoints</a:t>
            </a:r>
          </a:p>
          <a:p>
            <a:pPr eaLnBrk="1" hangingPunct="1">
              <a:lnSpc>
                <a:spcPct val="150000"/>
              </a:lnSpc>
              <a:spcBef>
                <a:spcPct val="0"/>
              </a:spcBef>
            </a:pPr>
            <a:r>
              <a:rPr lang="en-GB" sz="2000" smtClean="0"/>
              <a:t>How choice of nouns for setting and characters can convey meanings</a:t>
            </a:r>
          </a:p>
          <a:p>
            <a:pPr eaLnBrk="1" hangingPunct="1">
              <a:lnSpc>
                <a:spcPct val="150000"/>
              </a:lnSpc>
              <a:spcBef>
                <a:spcPct val="0"/>
              </a:spcBef>
              <a:buFont typeface="Wingdings" pitchFamily="2" charset="2"/>
              <a:buNone/>
            </a:pPr>
            <a:r>
              <a:rPr lang="en-GB" sz="2000" u="sng" smtClean="0"/>
              <a:t>Argument:</a:t>
            </a:r>
          </a:p>
          <a:p>
            <a:pPr eaLnBrk="1" hangingPunct="1">
              <a:lnSpc>
                <a:spcPct val="150000"/>
              </a:lnSpc>
              <a:spcBef>
                <a:spcPct val="0"/>
              </a:spcBef>
            </a:pPr>
            <a:r>
              <a:rPr lang="en-GB" sz="2000" smtClean="0"/>
              <a:t>How different modal verbs position the argument differently</a:t>
            </a:r>
          </a:p>
          <a:p>
            <a:pPr eaLnBrk="1" hangingPunct="1">
              <a:lnSpc>
                <a:spcPct val="150000"/>
              </a:lnSpc>
              <a:spcBef>
                <a:spcPct val="0"/>
              </a:spcBef>
            </a:pPr>
            <a:r>
              <a:rPr lang="en-GB" sz="2000" smtClean="0"/>
              <a:t>Using short sentences to emphasise key points</a:t>
            </a:r>
          </a:p>
          <a:p>
            <a:pPr eaLnBrk="1" hangingPunct="1">
              <a:lnSpc>
                <a:spcPct val="150000"/>
              </a:lnSpc>
              <a:spcBef>
                <a:spcPct val="0"/>
              </a:spcBef>
              <a:buFont typeface="Wingdings" pitchFamily="2" charset="2"/>
              <a:buNone/>
            </a:pPr>
            <a:r>
              <a:rPr lang="en-GB" sz="2000" u="sng" smtClean="0"/>
              <a:t>Poetry</a:t>
            </a:r>
            <a:r>
              <a:rPr lang="en-GB" sz="2000" smtClean="0"/>
              <a:t>:</a:t>
            </a:r>
          </a:p>
          <a:p>
            <a:pPr eaLnBrk="1" hangingPunct="1">
              <a:lnSpc>
                <a:spcPct val="150000"/>
              </a:lnSpc>
              <a:spcBef>
                <a:spcPct val="0"/>
              </a:spcBef>
            </a:pPr>
            <a:r>
              <a:rPr lang="en-GB" sz="2000" smtClean="0"/>
              <a:t>Varying line lengths to create different textual rhythms (linked with sentence variety)</a:t>
            </a:r>
          </a:p>
          <a:p>
            <a:pPr eaLnBrk="1" hangingPunct="1">
              <a:lnSpc>
                <a:spcPct val="150000"/>
              </a:lnSpc>
              <a:spcBef>
                <a:spcPct val="0"/>
              </a:spcBef>
            </a:pPr>
            <a:r>
              <a:rPr lang="en-GB" sz="2000" smtClean="0"/>
              <a:t>Using expanded noun phrases to create picture poems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GB" smtClean="0"/>
              <a:t>The Qualitative component</a:t>
            </a:r>
          </a:p>
        </p:txBody>
      </p:sp>
      <p:sp>
        <p:nvSpPr>
          <p:cNvPr id="264195" name="Rectangle 3"/>
          <p:cNvSpPr>
            <a:spLocks noGrp="1" noChangeArrowheads="1"/>
          </p:cNvSpPr>
          <p:nvPr>
            <p:ph type="body" idx="1"/>
          </p:nvPr>
        </p:nvSpPr>
        <p:spPr>
          <a:xfrm>
            <a:off x="495300" y="1981200"/>
            <a:ext cx="8915400" cy="4162425"/>
          </a:xfrm>
        </p:spPr>
        <p:txBody>
          <a:bodyPr/>
          <a:lstStyle/>
          <a:p>
            <a:pPr eaLnBrk="1" hangingPunct="1">
              <a:lnSpc>
                <a:spcPct val="150000"/>
              </a:lnSpc>
              <a:spcBef>
                <a:spcPct val="0"/>
              </a:spcBef>
            </a:pPr>
            <a:r>
              <a:rPr lang="en-GB" sz="2000" smtClean="0"/>
              <a:t>3 classroom observations per class</a:t>
            </a:r>
          </a:p>
          <a:p>
            <a:pPr lvl="1" eaLnBrk="1" hangingPunct="1">
              <a:lnSpc>
                <a:spcPct val="150000"/>
              </a:lnSpc>
              <a:spcBef>
                <a:spcPct val="0"/>
              </a:spcBef>
            </a:pPr>
            <a:r>
              <a:rPr lang="en-GB" sz="2000" smtClean="0"/>
              <a:t> How teaching strategies were implemented</a:t>
            </a:r>
          </a:p>
          <a:p>
            <a:pPr lvl="1" eaLnBrk="1" hangingPunct="1">
              <a:lnSpc>
                <a:spcPct val="150000"/>
              </a:lnSpc>
              <a:spcBef>
                <a:spcPct val="0"/>
              </a:spcBef>
            </a:pPr>
            <a:r>
              <a:rPr lang="en-GB" sz="2000" smtClean="0"/>
              <a:t> How students respond</a:t>
            </a:r>
          </a:p>
          <a:p>
            <a:pPr eaLnBrk="1" hangingPunct="1">
              <a:lnSpc>
                <a:spcPct val="150000"/>
              </a:lnSpc>
              <a:spcBef>
                <a:spcPct val="0"/>
              </a:spcBef>
            </a:pPr>
            <a:r>
              <a:rPr lang="en-GB" sz="2000" smtClean="0"/>
              <a:t>3 post-observation student interviews</a:t>
            </a:r>
          </a:p>
          <a:p>
            <a:pPr lvl="1" eaLnBrk="1" hangingPunct="1">
              <a:lnSpc>
                <a:spcPct val="150000"/>
              </a:lnSpc>
              <a:spcBef>
                <a:spcPct val="0"/>
              </a:spcBef>
            </a:pPr>
            <a:r>
              <a:rPr lang="en-GB" sz="2000" smtClean="0"/>
              <a:t> Metalinguistic understanding</a:t>
            </a:r>
          </a:p>
          <a:p>
            <a:pPr eaLnBrk="1" hangingPunct="1">
              <a:lnSpc>
                <a:spcPct val="150000"/>
              </a:lnSpc>
              <a:spcBef>
                <a:spcPct val="0"/>
              </a:spcBef>
            </a:pPr>
            <a:r>
              <a:rPr lang="en-GB" sz="2000" smtClean="0"/>
              <a:t>3 post-observation teacher interviews</a:t>
            </a:r>
          </a:p>
          <a:p>
            <a:pPr lvl="1" eaLnBrk="1" hangingPunct="1">
              <a:lnSpc>
                <a:spcPct val="150000"/>
              </a:lnSpc>
              <a:spcBef>
                <a:spcPct val="0"/>
              </a:spcBef>
            </a:pPr>
            <a:r>
              <a:rPr lang="en-GB" sz="2000" smtClean="0"/>
              <a:t> Pedagogical decisions</a:t>
            </a:r>
          </a:p>
          <a:p>
            <a:pPr lvl="1" eaLnBrk="1" hangingPunct="1">
              <a:lnSpc>
                <a:spcPct val="150000"/>
              </a:lnSpc>
              <a:spcBef>
                <a:spcPct val="0"/>
              </a:spcBef>
            </a:pPr>
            <a:r>
              <a:rPr lang="en-GB" sz="2000" smtClean="0"/>
              <a:t> Beliefs about grammar teaching</a:t>
            </a:r>
          </a:p>
          <a:p>
            <a:pPr eaLnBrk="1" hangingPunct="1">
              <a:lnSpc>
                <a:spcPct val="150000"/>
              </a:lnSpc>
              <a:spcBef>
                <a:spcPct val="0"/>
              </a:spcBef>
            </a:pPr>
            <a:r>
              <a:rPr lang="en-GB" sz="2000" smtClean="0"/>
              <a:t>Analysis of within-year writing samples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41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41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41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419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419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419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419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4195">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641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GB" smtClean="0"/>
              <a:t>The Results</a:t>
            </a:r>
          </a:p>
        </p:txBody>
      </p:sp>
      <p:sp>
        <p:nvSpPr>
          <p:cNvPr id="3" name="Content Placeholder 2"/>
          <p:cNvSpPr>
            <a:spLocks noGrp="1"/>
          </p:cNvSpPr>
          <p:nvPr>
            <p:ph idx="1"/>
          </p:nvPr>
        </p:nvSpPr>
        <p:spPr/>
        <p:txBody>
          <a:bodyPr/>
          <a:lstStyle/>
          <a:p>
            <a:pPr eaLnBrk="1" hangingPunct="1">
              <a:lnSpc>
                <a:spcPct val="150000"/>
              </a:lnSpc>
              <a:buFont typeface="Wingdings" pitchFamily="2" charset="2"/>
              <a:buNone/>
            </a:pPr>
            <a:r>
              <a:rPr lang="en-GB" sz="2000" b="1" smtClean="0"/>
              <a:t>Does contextualised grammar teaching improve children’s writing?</a:t>
            </a:r>
          </a:p>
          <a:p>
            <a:pPr eaLnBrk="1" hangingPunct="1">
              <a:lnSpc>
                <a:spcPct val="150000"/>
              </a:lnSpc>
            </a:pPr>
            <a:r>
              <a:rPr lang="en-GB" sz="2000" smtClean="0"/>
              <a:t>Yes…</a:t>
            </a:r>
          </a:p>
          <a:p>
            <a:pPr eaLnBrk="1" hangingPunct="1">
              <a:lnSpc>
                <a:spcPct val="150000"/>
              </a:lnSpc>
            </a:pPr>
            <a:r>
              <a:rPr lang="en-GB" sz="2000" smtClean="0"/>
              <a:t>… but the benefit is not across the board.  Some students seem to gain more than others.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GB" smtClean="0"/>
              <a:t>Comparison v Intervention</a:t>
            </a:r>
          </a:p>
        </p:txBody>
      </p:sp>
      <p:sp>
        <p:nvSpPr>
          <p:cNvPr id="6" name="Content Placeholder 5"/>
          <p:cNvSpPr>
            <a:spLocks noGrp="1"/>
          </p:cNvSpPr>
          <p:nvPr>
            <p:ph idx="1"/>
          </p:nvPr>
        </p:nvSpPr>
        <p:spPr>
          <a:xfrm>
            <a:off x="495300" y="1981200"/>
            <a:ext cx="8778875" cy="3886200"/>
          </a:xfrm>
        </p:spPr>
        <p:txBody>
          <a:bodyPr/>
          <a:lstStyle/>
          <a:p>
            <a:pPr eaLnBrk="1" hangingPunct="1">
              <a:lnSpc>
                <a:spcPct val="150000"/>
              </a:lnSpc>
              <a:spcBef>
                <a:spcPct val="0"/>
              </a:spcBef>
            </a:pPr>
            <a:r>
              <a:rPr lang="en-GB" sz="2000" smtClean="0"/>
              <a:t>Statistically significant positive effect for intervention group: 1.53</a:t>
            </a:r>
          </a:p>
          <a:p>
            <a:pPr eaLnBrk="1" hangingPunct="1">
              <a:lnSpc>
                <a:spcPct val="150000"/>
              </a:lnSpc>
              <a:spcBef>
                <a:spcPct val="0"/>
              </a:spcBef>
            </a:pPr>
            <a:r>
              <a:rPr lang="en-GB" sz="2000" smtClean="0"/>
              <a:t>Intervention group improved their writing scores by 20% over the year compared with 11% in the comparison group.</a:t>
            </a:r>
          </a:p>
          <a:p>
            <a:pPr eaLnBrk="1" hangingPunct="1">
              <a:lnSpc>
                <a:spcPct val="150000"/>
              </a:lnSpc>
              <a:spcBef>
                <a:spcPct val="0"/>
              </a:spcBef>
            </a:pPr>
            <a:r>
              <a:rPr lang="en-GB" sz="2000" smtClean="0"/>
              <a:t>The grammar teaching had greatest impact on able writers: 1.65</a:t>
            </a:r>
          </a:p>
          <a:p>
            <a:pPr eaLnBrk="1" hangingPunct="1">
              <a:lnSpc>
                <a:spcPct val="150000"/>
              </a:lnSpc>
              <a:spcBef>
                <a:spcPct val="0"/>
              </a:spcBef>
            </a:pPr>
            <a:r>
              <a:rPr lang="en-GB" sz="2000" smtClean="0"/>
              <a:t>The teaching materials supported those teachers with ‘middling’ linguistic subject knowledge the most.</a:t>
            </a:r>
          </a:p>
          <a:p>
            <a:pPr eaLnBrk="1" hangingPunct="1">
              <a:lnSpc>
                <a:spcPct val="150000"/>
              </a:lnSpc>
              <a:spcBef>
                <a:spcPct val="0"/>
              </a:spcBef>
            </a:pPr>
            <a:endParaRPr lang="en-GB" sz="2000" smtClean="0"/>
          </a:p>
          <a:p>
            <a:pPr eaLnBrk="1" hangingPunct="1">
              <a:lnSpc>
                <a:spcPct val="150000"/>
              </a:lnSpc>
              <a:spcBef>
                <a:spcPct val="0"/>
              </a:spcBef>
            </a:pPr>
            <a:r>
              <a:rPr lang="en-GB" sz="2000" smtClean="0"/>
              <a:t>But what does this mean in the classroom?</a:t>
            </a:r>
          </a:p>
          <a:p>
            <a:pPr eaLnBrk="1" hangingPunct="1"/>
            <a:endParaRPr lang="en-GB" sz="2000" smtClean="0"/>
          </a:p>
          <a:p>
            <a:pPr eaLnBrk="1" hangingPunct="1"/>
            <a:endParaRPr lang="en-GB"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GB" smtClean="0"/>
              <a:t>What the teachers said</a:t>
            </a:r>
          </a:p>
        </p:txBody>
      </p:sp>
      <p:sp>
        <p:nvSpPr>
          <p:cNvPr id="39938" name="Content Placeholder 2"/>
          <p:cNvSpPr>
            <a:spLocks noGrp="1"/>
          </p:cNvSpPr>
          <p:nvPr>
            <p:ph idx="1"/>
          </p:nvPr>
        </p:nvSpPr>
        <p:spPr>
          <a:xfrm>
            <a:off x="495300" y="1981200"/>
            <a:ext cx="8915400" cy="4687888"/>
          </a:xfrm>
        </p:spPr>
        <p:txBody>
          <a:bodyPr/>
          <a:lstStyle/>
          <a:p>
            <a:pPr eaLnBrk="1" hangingPunct="1">
              <a:lnSpc>
                <a:spcPts val="2800"/>
              </a:lnSpc>
            </a:pPr>
            <a:r>
              <a:rPr lang="en-GB" sz="2000" i="1" smtClean="0"/>
              <a:t>It is crucial to teach children explicitly how to write well; I think that these schemes of work are proving that, yes it is crucial, because actually, I don’t know, before these schemes of work, I mean I would teach them explicitly how to write, but I think these schemes go into a lot more detail than I would’ve.</a:t>
            </a:r>
          </a:p>
          <a:p>
            <a:pPr eaLnBrk="1" hangingPunct="1">
              <a:lnSpc>
                <a:spcPts val="3000"/>
              </a:lnSpc>
            </a:pPr>
            <a:r>
              <a:rPr lang="en-GB" sz="2000" i="1" smtClean="0"/>
              <a:t>They’ve definitely picked up quite a lot from it ... I think, if I was teaching this similar sort of module, I don’t know if I would’ve done it in as much detail... like third person and first person and text based, but actually now that I’ve taught it, it’s really sort of thrown to light how much they’re getting from it ...and how useful it’s been and I think it’s going to definitely alter my teaching of this type of module again. </a:t>
            </a:r>
          </a:p>
          <a:p>
            <a:pPr eaLnBrk="1" hangingPunct="1">
              <a:lnSpc>
                <a:spcPts val="2800"/>
              </a:lnSpc>
            </a:pPr>
            <a:r>
              <a:rPr lang="en-GB" sz="2000" i="1" smtClean="0"/>
              <a:t>I don’t think I would have been this explicit about it</a:t>
            </a:r>
          </a:p>
          <a:p>
            <a:pPr eaLnBrk="1" hangingPunct="1"/>
            <a:endParaRPr lang="en-GB"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GB" smtClean="0"/>
              <a:t>What the observations revealed</a:t>
            </a:r>
          </a:p>
        </p:txBody>
      </p:sp>
      <p:sp>
        <p:nvSpPr>
          <p:cNvPr id="40962" name="Content Placeholder 2"/>
          <p:cNvSpPr>
            <a:spLocks noGrp="1"/>
          </p:cNvSpPr>
          <p:nvPr>
            <p:ph idx="1"/>
          </p:nvPr>
        </p:nvSpPr>
        <p:spPr/>
        <p:txBody>
          <a:bodyPr/>
          <a:lstStyle/>
          <a:p>
            <a:pPr eaLnBrk="1" hangingPunct="1">
              <a:lnSpc>
                <a:spcPct val="150000"/>
              </a:lnSpc>
            </a:pPr>
            <a:r>
              <a:rPr lang="en-GB" sz="2000" smtClean="0"/>
              <a:t>A lot of thoughtful discussion about language and writing</a:t>
            </a:r>
          </a:p>
          <a:p>
            <a:pPr eaLnBrk="1" hangingPunct="1">
              <a:lnSpc>
                <a:spcPct val="150000"/>
              </a:lnSpc>
            </a:pPr>
            <a:r>
              <a:rPr lang="en-GB" sz="2000" smtClean="0"/>
              <a:t>Good use of models by teachers to prompt thinking about genres</a:t>
            </a:r>
          </a:p>
          <a:p>
            <a:pPr eaLnBrk="1" hangingPunct="1">
              <a:lnSpc>
                <a:spcPct val="150000"/>
              </a:lnSpc>
            </a:pPr>
            <a:r>
              <a:rPr lang="en-GB" sz="2000" smtClean="0"/>
              <a:t>Excellent modelling of writing choices by teachers, often using their own writing</a:t>
            </a:r>
          </a:p>
          <a:p>
            <a:pPr eaLnBrk="1" hangingPunct="1">
              <a:lnSpc>
                <a:spcPct val="150000"/>
              </a:lnSpc>
            </a:pPr>
            <a:r>
              <a:rPr lang="en-GB" sz="2000" smtClean="0"/>
              <a:t>Adaptation of teaching materials to suit the context and individual needs</a:t>
            </a:r>
          </a:p>
          <a:p>
            <a:pPr eaLnBrk="1" hangingPunct="1">
              <a:lnSpc>
                <a:spcPct val="150000"/>
              </a:lnSpc>
            </a:pPr>
            <a:r>
              <a:rPr lang="en-GB" sz="2000" smtClean="0"/>
              <a:t>Clear goal of making connections for students between the grammar being taught and what it might ‘do’ for the writing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GB" smtClean="0"/>
              <a:t>What the students said</a:t>
            </a:r>
          </a:p>
        </p:txBody>
      </p:sp>
      <p:sp>
        <p:nvSpPr>
          <p:cNvPr id="41986" name="Content Placeholder 2"/>
          <p:cNvSpPr>
            <a:spLocks noGrp="1"/>
          </p:cNvSpPr>
          <p:nvPr>
            <p:ph idx="1"/>
          </p:nvPr>
        </p:nvSpPr>
        <p:spPr>
          <a:xfrm>
            <a:off x="495300" y="1981200"/>
            <a:ext cx="8915400" cy="4616450"/>
          </a:xfrm>
        </p:spPr>
        <p:txBody>
          <a:bodyPr/>
          <a:lstStyle/>
          <a:p>
            <a:pPr eaLnBrk="1" hangingPunct="1">
              <a:lnSpc>
                <a:spcPct val="150000"/>
              </a:lnSpc>
            </a:pPr>
            <a:r>
              <a:rPr lang="en-GB" sz="2000" smtClean="0"/>
              <a:t>Students enjoyed the way the teaching materials allowed them to play with language</a:t>
            </a:r>
          </a:p>
          <a:p>
            <a:pPr eaLnBrk="1" hangingPunct="1">
              <a:lnSpc>
                <a:spcPct val="150000"/>
              </a:lnSpc>
            </a:pPr>
            <a:r>
              <a:rPr lang="en-GB" sz="2000" smtClean="0"/>
              <a:t>Students talked confidently about choices they were making in their writing</a:t>
            </a:r>
          </a:p>
          <a:p>
            <a:pPr eaLnBrk="1" hangingPunct="1">
              <a:lnSpc>
                <a:spcPct val="150000"/>
              </a:lnSpc>
            </a:pPr>
            <a:r>
              <a:rPr lang="en-GB" sz="2000" smtClean="0"/>
              <a:t>Students were very focused on meaning-making, and understanding their audience</a:t>
            </a:r>
          </a:p>
          <a:p>
            <a:pPr eaLnBrk="1" hangingPunct="1">
              <a:lnSpc>
                <a:spcPct val="150000"/>
              </a:lnSpc>
            </a:pPr>
            <a:r>
              <a:rPr lang="en-GB" sz="2000" smtClean="0"/>
              <a:t>Students often described language choices without using the metalanguage</a:t>
            </a:r>
          </a:p>
          <a:p>
            <a:pPr eaLnBrk="1" hangingPunct="1"/>
            <a:endParaRPr lang="en-GB" sz="2000" smtClean="0"/>
          </a:p>
          <a:p>
            <a:pPr eaLnBrk="1" hangingPunct="1"/>
            <a:endParaRPr lang="en-GB" smtClean="0"/>
          </a:p>
          <a:p>
            <a:pPr eaLnBrk="1" hangingPunct="1"/>
            <a:endParaRPr lang="en-GB"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en-GB" smtClean="0"/>
              <a:t>Writing Conversations</a:t>
            </a:r>
          </a:p>
        </p:txBody>
      </p:sp>
      <p:sp>
        <p:nvSpPr>
          <p:cNvPr id="4" name="Rounded Rectangular Callout 3"/>
          <p:cNvSpPr>
            <a:spLocks noChangeArrowheads="1"/>
          </p:cNvSpPr>
          <p:nvPr/>
        </p:nvSpPr>
        <p:spPr bwMode="auto">
          <a:xfrm>
            <a:off x="1423988" y="1989138"/>
            <a:ext cx="6913562" cy="3311525"/>
          </a:xfrm>
          <a:prstGeom prst="wedgeRoundRectCallout">
            <a:avLst>
              <a:gd name="adj1" fmla="val -26282"/>
              <a:gd name="adj2" fmla="val 65532"/>
              <a:gd name="adj3" fmla="val 16667"/>
            </a:avLst>
          </a:prstGeom>
          <a:solidFill>
            <a:schemeClr val="accent1"/>
          </a:solidFill>
          <a:ln w="25400" algn="ctr">
            <a:solidFill>
              <a:srgbClr val="6F6FBC"/>
            </a:solidFill>
            <a:miter lim="800000"/>
            <a:headEnd/>
            <a:tailEnd/>
          </a:ln>
        </p:spPr>
        <p:txBody>
          <a:bodyPr anchor="ctr"/>
          <a:lstStyle/>
          <a:p>
            <a:pPr algn="ctr">
              <a:lnSpc>
                <a:spcPts val="2800"/>
              </a:lnSpc>
            </a:pPr>
            <a:r>
              <a:rPr lang="en-GB" b="1" i="1">
                <a:solidFill>
                  <a:srgbClr val="FFFFFF"/>
                </a:solidFill>
              </a:rPr>
              <a:t>It’s going to be told in first person by one of the tramps called Toby and, he’s going to be like the one that had something really bad happen to him in his past and that’s why he’s been made homeless... It’s going to be present tense because I think if it’s going to be like a diary account then, it will be past at the beginning from like, when he’s telling the story of his past but like towards the main bit it will be present, so it will go from past to present</a:t>
            </a:r>
            <a:r>
              <a:rPr lang="en-GB" i="1">
                <a:solidFill>
                  <a:srgbClr val="FFFFFF"/>
                </a:solidFill>
              </a:rPr>
              <a:t>.</a:t>
            </a:r>
            <a:endParaRPr lang="en-GB">
              <a:solidFill>
                <a:srgbClr val="FFFF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endParaRPr lang="en-GB" smtClean="0"/>
          </a:p>
        </p:txBody>
      </p:sp>
      <p:sp>
        <p:nvSpPr>
          <p:cNvPr id="18434" name="Content Placeholder 2"/>
          <p:cNvSpPr>
            <a:spLocks noGrp="1"/>
          </p:cNvSpPr>
          <p:nvPr>
            <p:ph idx="1"/>
          </p:nvPr>
        </p:nvSpPr>
        <p:spPr/>
        <p:txBody>
          <a:bodyPr/>
          <a:lstStyle/>
          <a:p>
            <a:pPr algn="ctr" eaLnBrk="1" hangingPunct="1">
              <a:buFont typeface="Wingdings" pitchFamily="2" charset="2"/>
              <a:buNone/>
            </a:pPr>
            <a:endParaRPr lang="en-GB" smtClean="0"/>
          </a:p>
          <a:p>
            <a:pPr algn="ctr" eaLnBrk="1" hangingPunct="1">
              <a:buFont typeface="Wingdings" pitchFamily="2" charset="2"/>
              <a:buNone/>
            </a:pPr>
            <a:r>
              <a:rPr lang="en-GB" sz="2400" smtClean="0"/>
              <a:t>Grammar?  It must be bad grammar!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en-GB" smtClean="0"/>
              <a:t>Writing Conversations</a:t>
            </a:r>
          </a:p>
        </p:txBody>
      </p:sp>
      <p:sp>
        <p:nvSpPr>
          <p:cNvPr id="4" name="Rounded Rectangular Callout 3"/>
          <p:cNvSpPr>
            <a:spLocks noChangeArrowheads="1"/>
          </p:cNvSpPr>
          <p:nvPr/>
        </p:nvSpPr>
        <p:spPr bwMode="auto">
          <a:xfrm>
            <a:off x="704850" y="2276475"/>
            <a:ext cx="3743325" cy="1584325"/>
          </a:xfrm>
          <a:prstGeom prst="wedgeRoundRectCallout">
            <a:avLst>
              <a:gd name="adj1" fmla="val -29602"/>
              <a:gd name="adj2" fmla="val 73648"/>
              <a:gd name="adj3" fmla="val 16667"/>
            </a:avLst>
          </a:prstGeom>
          <a:solidFill>
            <a:schemeClr val="accent1"/>
          </a:solidFill>
          <a:ln w="25400" algn="ctr">
            <a:solidFill>
              <a:srgbClr val="6F6FBC"/>
            </a:solidFill>
            <a:miter lim="800000"/>
            <a:headEnd/>
            <a:tailEnd/>
          </a:ln>
        </p:spPr>
        <p:txBody>
          <a:bodyPr anchor="ctr"/>
          <a:lstStyle/>
          <a:p>
            <a:pPr algn="ctr"/>
            <a:r>
              <a:rPr lang="cy-GB" b="1">
                <a:solidFill>
                  <a:srgbClr val="FFFFFF"/>
                </a:solidFill>
              </a:rPr>
              <a:t>W</a:t>
            </a:r>
            <a:r>
              <a:rPr lang="en-US" b="1">
                <a:solidFill>
                  <a:srgbClr val="FFFFFF"/>
                </a:solidFill>
              </a:rPr>
              <a:t>e used inclusive pronouns like </a:t>
            </a:r>
            <a:r>
              <a:rPr lang="en-US" b="1" i="1">
                <a:solidFill>
                  <a:srgbClr val="FFFFFF"/>
                </a:solidFill>
              </a:rPr>
              <a:t>I, you, we, us</a:t>
            </a:r>
            <a:r>
              <a:rPr lang="en-US" b="1">
                <a:solidFill>
                  <a:srgbClr val="FFFFFF"/>
                </a:solidFill>
              </a:rPr>
              <a:t>, getting you involved in it as well, not just you delivering your speech</a:t>
            </a:r>
            <a:r>
              <a:rPr lang="en-US">
                <a:solidFill>
                  <a:srgbClr val="FFFFFF"/>
                </a:solidFill>
              </a:rPr>
              <a:t> </a:t>
            </a:r>
            <a:endParaRPr lang="en-GB">
              <a:solidFill>
                <a:srgbClr val="FFFFFF"/>
              </a:solidFill>
            </a:endParaRPr>
          </a:p>
        </p:txBody>
      </p:sp>
      <p:sp>
        <p:nvSpPr>
          <p:cNvPr id="5" name="Rounded Rectangular Callout 4"/>
          <p:cNvSpPr/>
          <p:nvPr/>
        </p:nvSpPr>
        <p:spPr>
          <a:xfrm>
            <a:off x="5889625" y="3933825"/>
            <a:ext cx="3167063" cy="1366838"/>
          </a:xfrm>
          <a:prstGeom prst="wedgeRoundRectCallout">
            <a:avLst>
              <a:gd name="adj1" fmla="val -26176"/>
              <a:gd name="adj2" fmla="val 6737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b="1">
                <a:solidFill>
                  <a:srgbClr val="FFFFFF"/>
                </a:solidFill>
              </a:rPr>
              <a:t>You’re involving the reader, and, saying, ‘</a:t>
            </a:r>
            <a:r>
              <a:rPr lang="en-US" b="1" i="1">
                <a:solidFill>
                  <a:srgbClr val="FFFFFF"/>
                </a:solidFill>
              </a:rPr>
              <a:t>we could do this’</a:t>
            </a:r>
            <a:r>
              <a:rPr lang="en-US" b="1">
                <a:solidFill>
                  <a:srgbClr val="FFFFFF"/>
                </a:solidFill>
              </a:rPr>
              <a:t> </a:t>
            </a:r>
            <a:endParaRPr lang="en-GB" b="1">
              <a:solidFill>
                <a:srgbClr val="FFFFFF"/>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pPr eaLnBrk="1" hangingPunct="1"/>
            <a:r>
              <a:rPr lang="en-GB" smtClean="0"/>
              <a:t>Writing Conversations</a:t>
            </a:r>
          </a:p>
        </p:txBody>
      </p:sp>
      <p:sp>
        <p:nvSpPr>
          <p:cNvPr id="4" name="Rounded Rectangular Callout 3"/>
          <p:cNvSpPr>
            <a:spLocks noChangeArrowheads="1"/>
          </p:cNvSpPr>
          <p:nvPr/>
        </p:nvSpPr>
        <p:spPr bwMode="auto">
          <a:xfrm>
            <a:off x="200025" y="2060575"/>
            <a:ext cx="4897438" cy="2305050"/>
          </a:xfrm>
          <a:prstGeom prst="wedgeRoundRectCallout">
            <a:avLst>
              <a:gd name="adj1" fmla="val -30551"/>
              <a:gd name="adj2" fmla="val 80440"/>
              <a:gd name="adj3" fmla="val 16667"/>
            </a:avLst>
          </a:prstGeom>
          <a:solidFill>
            <a:schemeClr val="accent1"/>
          </a:solidFill>
          <a:ln w="25400" algn="ctr">
            <a:solidFill>
              <a:srgbClr val="6F6FBC"/>
            </a:solidFill>
            <a:miter lim="800000"/>
            <a:headEnd/>
            <a:tailEnd/>
          </a:ln>
        </p:spPr>
        <p:txBody>
          <a:bodyPr anchor="ctr"/>
          <a:lstStyle/>
          <a:p>
            <a:pPr algn="ctr"/>
            <a:r>
              <a:rPr lang="en-US" b="1">
                <a:solidFill>
                  <a:srgbClr val="FFFFFF"/>
                </a:solidFill>
              </a:rPr>
              <a:t>The sentence structures are the same, very similar, so like change them around a bit like, make it different… you could change it to ‘</a:t>
            </a:r>
            <a:r>
              <a:rPr lang="en-US" b="1" i="1">
                <a:solidFill>
                  <a:srgbClr val="FFFFFF"/>
                </a:solidFill>
              </a:rPr>
              <a:t>Ever since they were babies, the older generation have been looking after the younger generation’  </a:t>
            </a:r>
            <a:r>
              <a:rPr lang="en-US" b="1">
                <a:solidFill>
                  <a:srgbClr val="FFFFFF"/>
                </a:solidFill>
              </a:rPr>
              <a:t>because it starts the sentence differently</a:t>
            </a:r>
            <a:endParaRPr lang="en-GB" b="1">
              <a:solidFill>
                <a:srgbClr val="FFFFFF"/>
              </a:solidFill>
            </a:endParaRPr>
          </a:p>
        </p:txBody>
      </p:sp>
      <p:sp>
        <p:nvSpPr>
          <p:cNvPr id="5" name="Rounded Rectangular Callout 4"/>
          <p:cNvSpPr/>
          <p:nvPr/>
        </p:nvSpPr>
        <p:spPr>
          <a:xfrm>
            <a:off x="5170488" y="4005263"/>
            <a:ext cx="4462462" cy="2447925"/>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b="1">
                <a:solidFill>
                  <a:srgbClr val="FFFFFF"/>
                </a:solidFill>
              </a:rPr>
              <a:t>Maybe they could vary the sentences a little bit more because they are sort of all quite the same … At the very very end they could put ‘</a:t>
            </a:r>
            <a:r>
              <a:rPr lang="en-US" b="1" i="1">
                <a:solidFill>
                  <a:srgbClr val="FFFFFF"/>
                </a:solidFill>
              </a:rPr>
              <a:t>So let’s end this madness</a:t>
            </a:r>
            <a:r>
              <a:rPr lang="en-US" b="1">
                <a:solidFill>
                  <a:srgbClr val="FFFFFF"/>
                </a:solidFill>
              </a:rPr>
              <a:t>’ full stop, and then put ‘</a:t>
            </a:r>
            <a:r>
              <a:rPr lang="en-US" b="1" i="1">
                <a:solidFill>
                  <a:srgbClr val="FFFFFF"/>
                </a:solidFill>
              </a:rPr>
              <a:t>Now</a:t>
            </a:r>
            <a:r>
              <a:rPr lang="en-US" b="1">
                <a:solidFill>
                  <a:srgbClr val="FFFFFF"/>
                </a:solidFill>
              </a:rPr>
              <a:t>’ because it’s very big and it would stick in the reader’s mind”</a:t>
            </a:r>
            <a:endParaRPr lang="en-GB" b="1">
              <a:solidFill>
                <a:srgbClr val="FFFFFF"/>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GB" smtClean="0"/>
              <a:t>Writing Conversations</a:t>
            </a:r>
            <a:endParaRPr lang="en-US" smtClean="0"/>
          </a:p>
        </p:txBody>
      </p:sp>
      <p:sp>
        <p:nvSpPr>
          <p:cNvPr id="59396" name="AutoShape 4"/>
          <p:cNvSpPr>
            <a:spLocks noChangeArrowheads="1"/>
          </p:cNvSpPr>
          <p:nvPr/>
        </p:nvSpPr>
        <p:spPr bwMode="auto">
          <a:xfrm>
            <a:off x="2144713" y="2349500"/>
            <a:ext cx="5400675" cy="2305050"/>
          </a:xfrm>
          <a:prstGeom prst="wedgeRoundRectCallout">
            <a:avLst>
              <a:gd name="adj1" fmla="val -45356"/>
              <a:gd name="adj2" fmla="val 86917"/>
              <a:gd name="adj3" fmla="val 16667"/>
            </a:avLst>
          </a:prstGeom>
          <a:solidFill>
            <a:schemeClr val="accent1"/>
          </a:solidFill>
          <a:ln w="9525">
            <a:solidFill>
              <a:schemeClr val="tx1"/>
            </a:solidFill>
            <a:miter lim="800000"/>
            <a:headEnd/>
            <a:tailEnd/>
          </a:ln>
          <a:effectLst/>
        </p:spPr>
        <p:txBody>
          <a:bodyPr/>
          <a:lstStyle/>
          <a:p>
            <a:pPr>
              <a:lnSpc>
                <a:spcPct val="150000"/>
              </a:lnSpc>
              <a:spcBef>
                <a:spcPct val="80000"/>
              </a:spcBef>
            </a:pPr>
            <a:r>
              <a:rPr lang="en-GB" sz="2000" i="1">
                <a:solidFill>
                  <a:schemeClr val="bg1"/>
                </a:solidFill>
              </a:rPr>
              <a:t>I just subconsciously know that if you put the verb here then it makes it seem more angry or more colloquial or whatever than if you put it in the normal place.</a:t>
            </a:r>
            <a:endParaRPr lang="en-GB" sz="2000">
              <a:solidFill>
                <a:schemeClr val="bg1"/>
              </a:solidFill>
            </a:endParaRPr>
          </a:p>
          <a:p>
            <a:pPr algn="ctr"/>
            <a:endParaRPr lang="en-US" sz="200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eaLnBrk="1" hangingPunct="1"/>
            <a:r>
              <a:rPr lang="en-GB" smtClean="0"/>
              <a:t>Writing Conversations</a:t>
            </a:r>
          </a:p>
        </p:txBody>
      </p:sp>
      <p:sp>
        <p:nvSpPr>
          <p:cNvPr id="46082" name="Content Placeholder 2"/>
          <p:cNvSpPr>
            <a:spLocks noGrp="1"/>
          </p:cNvSpPr>
          <p:nvPr>
            <p:ph idx="1"/>
          </p:nvPr>
        </p:nvSpPr>
        <p:spPr>
          <a:xfrm>
            <a:off x="200025" y="1981200"/>
            <a:ext cx="9505950" cy="1663700"/>
          </a:xfrm>
          <a:ln w="12700">
            <a:solidFill>
              <a:srgbClr val="000000"/>
            </a:solidFill>
          </a:ln>
        </p:spPr>
        <p:txBody>
          <a:bodyPr/>
          <a:lstStyle/>
          <a:p>
            <a:pPr algn="just" eaLnBrk="1" hangingPunct="1">
              <a:buFont typeface="Wingdings" pitchFamily="2" charset="2"/>
              <a:buNone/>
            </a:pPr>
            <a:r>
              <a:rPr lang="en-GB" sz="2000" smtClean="0"/>
              <a:t>     Help! Frantic cries were coming from the village, the fire was blazing and blistering through the forest, animals crying, leaping, jumping, doing whatever they could to get away, but there’s not escape, one by one they are swallowed back into the rampaging fire of doom. Starting to panic the villagers try to get away but there’s no escape.</a:t>
            </a:r>
          </a:p>
        </p:txBody>
      </p:sp>
      <p:sp>
        <p:nvSpPr>
          <p:cNvPr id="46083" name="TextBox 3"/>
          <p:cNvSpPr txBox="1">
            <a:spLocks noChangeArrowheads="1"/>
          </p:cNvSpPr>
          <p:nvPr/>
        </p:nvSpPr>
        <p:spPr bwMode="auto">
          <a:xfrm>
            <a:off x="560388" y="4221163"/>
            <a:ext cx="3240087" cy="1616075"/>
          </a:xfrm>
          <a:prstGeom prst="rect">
            <a:avLst/>
          </a:prstGeom>
          <a:noFill/>
          <a:ln w="9525">
            <a:noFill/>
            <a:miter lim="800000"/>
            <a:headEnd/>
            <a:tailEnd/>
          </a:ln>
        </p:spPr>
        <p:txBody>
          <a:bodyPr>
            <a:spAutoFit/>
          </a:bodyPr>
          <a:lstStyle/>
          <a:p>
            <a:pPr algn="just">
              <a:lnSpc>
                <a:spcPts val="2400"/>
              </a:lnSpc>
            </a:pPr>
            <a:r>
              <a:rPr lang="en-GB" b="1" i="1">
                <a:solidFill>
                  <a:srgbClr val="0070C0"/>
                </a:solidFill>
              </a:rPr>
              <a:t>I’ve started with an exclamation mark to give it emphasis straight away, and I’ve used a lot of describing about the fire.</a:t>
            </a:r>
          </a:p>
        </p:txBody>
      </p:sp>
      <p:sp>
        <p:nvSpPr>
          <p:cNvPr id="5" name="TextBox 4"/>
          <p:cNvSpPr txBox="1"/>
          <p:nvPr/>
        </p:nvSpPr>
        <p:spPr>
          <a:xfrm>
            <a:off x="4448175" y="3789363"/>
            <a:ext cx="5113338" cy="2805112"/>
          </a:xfrm>
          <a:prstGeom prst="rect">
            <a:avLst/>
          </a:prstGeom>
          <a:noFill/>
        </p:spPr>
        <p:txBody>
          <a:bodyPr>
            <a:spAutoFit/>
          </a:bodyPr>
          <a:lstStyle/>
          <a:p>
            <a:pPr algn="just">
              <a:lnSpc>
                <a:spcPts val="2400"/>
              </a:lnSpc>
            </a:pPr>
            <a:r>
              <a:rPr lang="en-GB" b="1" i="1">
                <a:solidFill>
                  <a:srgbClr val="0000CC"/>
                </a:solidFill>
              </a:rPr>
              <a:t>I crossed out - it said ‘</a:t>
            </a:r>
            <a:r>
              <a:rPr lang="en-GB" b="1" i="1">
                <a:solidFill>
                  <a:srgbClr val="008000"/>
                </a:solidFill>
              </a:rPr>
              <a:t>The villagers are really starting to panic’</a:t>
            </a:r>
            <a:r>
              <a:rPr lang="en-GB" b="1" i="1">
                <a:solidFill>
                  <a:srgbClr val="0000CC"/>
                </a:solidFill>
              </a:rPr>
              <a:t> and I changed it around and I put ‘</a:t>
            </a:r>
            <a:r>
              <a:rPr lang="en-GB" b="1" i="1">
                <a:solidFill>
                  <a:srgbClr val="008000"/>
                </a:solidFill>
              </a:rPr>
              <a:t>Starting to panic the villagers try to get away’  </a:t>
            </a:r>
            <a:r>
              <a:rPr lang="en-GB" b="1" i="1">
                <a:solidFill>
                  <a:srgbClr val="0000CC"/>
                </a:solidFill>
              </a:rPr>
              <a:t>... I prefer the ‘</a:t>
            </a:r>
            <a:r>
              <a:rPr lang="en-GB" b="1" i="1">
                <a:solidFill>
                  <a:srgbClr val="008000"/>
                </a:solidFill>
              </a:rPr>
              <a:t>Starting</a:t>
            </a:r>
            <a:r>
              <a:rPr lang="en-GB" b="1" i="1">
                <a:solidFill>
                  <a:srgbClr val="0000CC"/>
                </a:solidFill>
              </a:rPr>
              <a:t>’ to be at the front, because it didn’t really tie in with the story that well, but the second sentence did better, and it describes more in the sentence than that one at the top.</a:t>
            </a:r>
          </a:p>
          <a:p>
            <a:endParaRPr lang="en-GB" b="1"/>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eaLnBrk="1" hangingPunct="1"/>
            <a:endParaRPr lang="en-GB" smtClean="0"/>
          </a:p>
        </p:txBody>
      </p:sp>
      <p:sp>
        <p:nvSpPr>
          <p:cNvPr id="47106" name="Content Placeholder 2"/>
          <p:cNvSpPr>
            <a:spLocks noGrp="1"/>
          </p:cNvSpPr>
          <p:nvPr>
            <p:ph idx="1"/>
          </p:nvPr>
        </p:nvSpPr>
        <p:spPr/>
        <p:txBody>
          <a:bodyPr/>
          <a:lstStyle/>
          <a:p>
            <a:pPr eaLnBrk="1" hangingPunct="1">
              <a:buFont typeface="Wingdings" pitchFamily="2" charset="2"/>
              <a:buNone/>
            </a:pPr>
            <a:r>
              <a:rPr lang="en-GB" smtClean="0"/>
              <a:t> </a:t>
            </a:r>
          </a:p>
          <a:p>
            <a:pPr eaLnBrk="1" hangingPunct="1">
              <a:buFont typeface="Wingdings" pitchFamily="2" charset="2"/>
              <a:buNone/>
            </a:pPr>
            <a:r>
              <a:rPr lang="en-GB" smtClean="0"/>
              <a:t>But it’s not all hunky-dory!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pPr eaLnBrk="1" hangingPunct="1"/>
            <a:r>
              <a:rPr lang="en-GB" smtClean="0"/>
              <a:t>Hollow Metalanguage</a:t>
            </a:r>
          </a:p>
        </p:txBody>
      </p:sp>
      <p:sp>
        <p:nvSpPr>
          <p:cNvPr id="48130" name="Content Placeholder 2"/>
          <p:cNvSpPr>
            <a:spLocks noGrp="1"/>
          </p:cNvSpPr>
          <p:nvPr>
            <p:ph idx="1"/>
          </p:nvPr>
        </p:nvSpPr>
        <p:spPr/>
        <p:txBody>
          <a:bodyPr/>
          <a:lstStyle/>
          <a:p>
            <a:pPr eaLnBrk="1" hangingPunct="1">
              <a:lnSpc>
                <a:spcPct val="150000"/>
              </a:lnSpc>
            </a:pPr>
            <a:r>
              <a:rPr lang="en-GB" sz="2000" i="1" smtClean="0"/>
              <a:t>and I might use a bit of past tense in there but I don’t think I would use the past tense all the time because it’s quite hard</a:t>
            </a:r>
            <a:r>
              <a:rPr lang="en-GB" sz="2000" smtClean="0"/>
              <a:t>’</a:t>
            </a:r>
          </a:p>
          <a:p>
            <a:pPr eaLnBrk="1">
              <a:lnSpc>
                <a:spcPct val="150000"/>
              </a:lnSpc>
            </a:pPr>
            <a:r>
              <a:rPr lang="en-GB" sz="2000" i="1" smtClean="0"/>
              <a:t>I think I could’ve added more sentences or more, more of them words I’ve forgotten what they’re called now</a:t>
            </a:r>
            <a:endParaRPr lang="en-GB" sz="2000" smtClean="0"/>
          </a:p>
          <a:p>
            <a:pPr eaLnBrk="1">
              <a:lnSpc>
                <a:spcPct val="150000"/>
              </a:lnSpc>
            </a:pPr>
            <a:r>
              <a:rPr lang="en-GB" sz="2000" i="1" smtClean="0"/>
              <a:t> they could’ve done bigger paragraphs ... and used more of the modal verbs</a:t>
            </a:r>
            <a:endParaRPr lang="en-GB" sz="2000" smtClean="0"/>
          </a:p>
          <a:p>
            <a:pPr eaLnBrk="1" hangingPunct="1"/>
            <a:endParaRPr lang="en-GB" sz="20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pPr eaLnBrk="1" hangingPunct="1"/>
            <a:r>
              <a:rPr lang="en-GB" smtClean="0"/>
              <a:t>Rottweiler Syndrome</a:t>
            </a:r>
          </a:p>
        </p:txBody>
      </p:sp>
      <p:sp>
        <p:nvSpPr>
          <p:cNvPr id="49154" name="Content Placeholder 2"/>
          <p:cNvSpPr>
            <a:spLocks noGrp="1"/>
          </p:cNvSpPr>
          <p:nvPr>
            <p:ph idx="1"/>
          </p:nvPr>
        </p:nvSpPr>
        <p:spPr>
          <a:xfrm>
            <a:off x="273050" y="2133600"/>
            <a:ext cx="4967288" cy="2022475"/>
          </a:xfrm>
        </p:spPr>
        <p:txBody>
          <a:bodyPr/>
          <a:lstStyle/>
          <a:p>
            <a:pPr eaLnBrk="1" hangingPunct="1">
              <a:lnSpc>
                <a:spcPts val="2800"/>
              </a:lnSpc>
              <a:spcBef>
                <a:spcPct val="0"/>
              </a:spcBef>
              <a:buFont typeface="Wingdings" pitchFamily="2" charset="2"/>
              <a:buNone/>
            </a:pPr>
            <a:r>
              <a:rPr lang="en-GB" sz="2000" i="1" smtClean="0"/>
              <a:t>add in adjectives and like nouns and</a:t>
            </a:r>
          </a:p>
          <a:p>
            <a:pPr eaLnBrk="1" hangingPunct="1">
              <a:lnSpc>
                <a:spcPts val="2800"/>
              </a:lnSpc>
              <a:spcBef>
                <a:spcPct val="0"/>
              </a:spcBef>
              <a:buFont typeface="Wingdings" pitchFamily="2" charset="2"/>
              <a:buNone/>
            </a:pPr>
            <a:r>
              <a:rPr lang="en-GB" sz="2000" i="1" smtClean="0"/>
              <a:t>adverbs and verbs, because ... if you do</a:t>
            </a:r>
          </a:p>
          <a:p>
            <a:pPr eaLnBrk="1" hangingPunct="1">
              <a:lnSpc>
                <a:spcPts val="2800"/>
              </a:lnSpc>
              <a:spcBef>
                <a:spcPct val="0"/>
              </a:spcBef>
              <a:buFont typeface="Wingdings" pitchFamily="2" charset="2"/>
              <a:buNone/>
            </a:pPr>
            <a:r>
              <a:rPr lang="en-GB" sz="2000" i="1" smtClean="0"/>
              <a:t>that then it makes it more interesting</a:t>
            </a:r>
          </a:p>
          <a:p>
            <a:pPr eaLnBrk="1" hangingPunct="1">
              <a:lnSpc>
                <a:spcPts val="2800"/>
              </a:lnSpc>
              <a:spcBef>
                <a:spcPct val="0"/>
              </a:spcBef>
              <a:buFont typeface="Wingdings" pitchFamily="2" charset="2"/>
              <a:buNone/>
            </a:pPr>
            <a:r>
              <a:rPr lang="en-GB" sz="2000" i="1" smtClean="0"/>
              <a:t>because ...  it’s like describing the words, </a:t>
            </a:r>
          </a:p>
          <a:p>
            <a:pPr eaLnBrk="1" hangingPunct="1">
              <a:lnSpc>
                <a:spcPts val="2800"/>
              </a:lnSpc>
              <a:spcBef>
                <a:spcPct val="0"/>
              </a:spcBef>
              <a:buFont typeface="Wingdings" pitchFamily="2" charset="2"/>
              <a:buNone/>
            </a:pPr>
            <a:r>
              <a:rPr lang="en-GB" sz="2000" i="1" smtClean="0"/>
              <a:t>the sentence better.</a:t>
            </a:r>
          </a:p>
          <a:p>
            <a:pPr eaLnBrk="1" hangingPunct="1"/>
            <a:endParaRPr lang="en-GB" sz="2000" i="1" smtClean="0"/>
          </a:p>
          <a:p>
            <a:pPr eaLnBrk="1" hangingPunct="1"/>
            <a:endParaRPr lang="en-GB" sz="2000" i="1" smtClean="0"/>
          </a:p>
        </p:txBody>
      </p:sp>
      <p:pic>
        <p:nvPicPr>
          <p:cNvPr id="49155" name="Picture 4" descr="Rottweiler1.jpg"/>
          <p:cNvPicPr>
            <a:picLocks noChangeAspect="1"/>
          </p:cNvPicPr>
          <p:nvPr/>
        </p:nvPicPr>
        <p:blipFill>
          <a:blip r:embed="rId2"/>
          <a:srcRect/>
          <a:stretch>
            <a:fillRect/>
          </a:stretch>
        </p:blipFill>
        <p:spPr bwMode="auto">
          <a:xfrm>
            <a:off x="5673725" y="2060575"/>
            <a:ext cx="3527425" cy="3889375"/>
          </a:xfrm>
          <a:prstGeom prst="rect">
            <a:avLst/>
          </a:prstGeom>
          <a:noFill/>
          <a:ln w="9525">
            <a:noFill/>
            <a:miter lim="800000"/>
            <a:headEnd/>
            <a:tailEnd/>
          </a:ln>
        </p:spPr>
      </p:pic>
      <p:sp>
        <p:nvSpPr>
          <p:cNvPr id="49156" name="TextBox 5"/>
          <p:cNvSpPr txBox="1">
            <a:spLocks noChangeArrowheads="1"/>
          </p:cNvSpPr>
          <p:nvPr/>
        </p:nvSpPr>
        <p:spPr bwMode="auto">
          <a:xfrm>
            <a:off x="273050" y="4508500"/>
            <a:ext cx="5041900" cy="1514475"/>
          </a:xfrm>
          <a:prstGeom prst="rect">
            <a:avLst/>
          </a:prstGeom>
          <a:noFill/>
          <a:ln w="9525">
            <a:noFill/>
            <a:miter lim="800000"/>
            <a:headEnd/>
            <a:tailEnd/>
          </a:ln>
        </p:spPr>
        <p:txBody>
          <a:bodyPr>
            <a:spAutoFit/>
          </a:bodyPr>
          <a:lstStyle/>
          <a:p>
            <a:pPr>
              <a:lnSpc>
                <a:spcPts val="2800"/>
              </a:lnSpc>
            </a:pPr>
            <a:r>
              <a:rPr lang="en-GB" sz="2000" i="1"/>
              <a:t>Instead of just plain words like, ‘</a:t>
            </a:r>
            <a:r>
              <a:rPr lang="en-GB" sz="2000" i="1">
                <a:solidFill>
                  <a:srgbClr val="55C37A"/>
                </a:solidFill>
              </a:rPr>
              <a:t>I was kicking my legs back and forth</a:t>
            </a:r>
            <a:r>
              <a:rPr lang="en-GB" sz="2000" i="1"/>
              <a:t>’, you can say, ‘</a:t>
            </a:r>
            <a:r>
              <a:rPr lang="en-GB" sz="2000" i="1">
                <a:solidFill>
                  <a:srgbClr val="55C37A"/>
                </a:solidFill>
              </a:rPr>
              <a:t>I was hastily moving my legs back and forth</a:t>
            </a:r>
            <a:r>
              <a:rPr lang="en-GB" sz="2000">
                <a:solidFill>
                  <a:srgbClr val="55C37A"/>
                </a:solidFill>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pPr eaLnBrk="1" hangingPunct="1"/>
            <a:r>
              <a:rPr lang="en-GB" smtClean="0"/>
              <a:t>But...</a:t>
            </a:r>
          </a:p>
        </p:txBody>
      </p:sp>
      <p:sp>
        <p:nvSpPr>
          <p:cNvPr id="50178" name="Content Placeholder 2"/>
          <p:cNvSpPr>
            <a:spLocks noGrp="1"/>
          </p:cNvSpPr>
          <p:nvPr>
            <p:ph idx="1"/>
          </p:nvPr>
        </p:nvSpPr>
        <p:spPr/>
        <p:txBody>
          <a:bodyPr/>
          <a:lstStyle/>
          <a:p>
            <a:pPr eaLnBrk="1" hangingPunct="1">
              <a:lnSpc>
                <a:spcPct val="150000"/>
              </a:lnSpc>
              <a:spcBef>
                <a:spcPct val="0"/>
              </a:spcBef>
              <a:buFont typeface="Wingdings" pitchFamily="2" charset="2"/>
              <a:buNone/>
            </a:pPr>
            <a:r>
              <a:rPr lang="en-US" smtClean="0"/>
              <a:t>   </a:t>
            </a:r>
            <a:r>
              <a:rPr lang="en-US" sz="2000" i="1" smtClean="0"/>
              <a:t>I think sometimes not having adjectives really works, and not having adverbs… just sometimes, sometimes it can make things sound so much better, but sometimes …it makes it sound a bit kind of, like you’ve tried too hard almost, a bit complicated</a:t>
            </a:r>
            <a:endParaRPr lang="en-GB" sz="2000" i="1"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pPr eaLnBrk="1" hangingPunct="1"/>
            <a:r>
              <a:rPr lang="en-GB" smtClean="0"/>
              <a:t>Schooled Knowledge</a:t>
            </a:r>
          </a:p>
        </p:txBody>
      </p:sp>
      <p:sp>
        <p:nvSpPr>
          <p:cNvPr id="51202" name="Content Placeholder 2"/>
          <p:cNvSpPr>
            <a:spLocks noGrp="1"/>
          </p:cNvSpPr>
          <p:nvPr>
            <p:ph idx="1"/>
          </p:nvPr>
        </p:nvSpPr>
        <p:spPr>
          <a:xfrm>
            <a:off x="495300" y="1990725"/>
            <a:ext cx="8915400" cy="3886200"/>
          </a:xfrm>
        </p:spPr>
        <p:txBody>
          <a:bodyPr/>
          <a:lstStyle/>
          <a:p>
            <a:pPr eaLnBrk="1" hangingPunct="1">
              <a:lnSpc>
                <a:spcPct val="150000"/>
              </a:lnSpc>
              <a:spcBef>
                <a:spcPct val="0"/>
              </a:spcBef>
              <a:buFont typeface="Wingdings" pitchFamily="2" charset="2"/>
              <a:buNone/>
            </a:pPr>
            <a:r>
              <a:rPr lang="en-GB" sz="2000" smtClean="0"/>
              <a:t>Students sometimes picked up ‘grammar messages’ from teachers which weren’t helpful:</a:t>
            </a:r>
          </a:p>
          <a:p>
            <a:pPr eaLnBrk="1" hangingPunct="1">
              <a:lnSpc>
                <a:spcPct val="150000"/>
              </a:lnSpc>
              <a:spcBef>
                <a:spcPct val="0"/>
              </a:spcBef>
            </a:pPr>
            <a:r>
              <a:rPr lang="en-GB" sz="2000" smtClean="0"/>
              <a:t>That some grammar features carry intrinsic merit (eg complex sentences) </a:t>
            </a:r>
          </a:p>
          <a:p>
            <a:pPr eaLnBrk="1" hangingPunct="1">
              <a:lnSpc>
                <a:spcPct val="150000"/>
              </a:lnSpc>
              <a:spcBef>
                <a:spcPct val="0"/>
              </a:spcBef>
            </a:pPr>
            <a:r>
              <a:rPr lang="en-GB" sz="2000" smtClean="0"/>
              <a:t>That grammar is about adding ... more adjectives, more connectives</a:t>
            </a:r>
          </a:p>
          <a:p>
            <a:pPr eaLnBrk="1" hangingPunct="1">
              <a:lnSpc>
                <a:spcPct val="150000"/>
              </a:lnSpc>
              <a:spcBef>
                <a:spcPct val="0"/>
              </a:spcBef>
            </a:pPr>
            <a:r>
              <a:rPr lang="en-GB" sz="2000" smtClean="0"/>
              <a:t>That grammar is about getting better grades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pPr eaLnBrk="1" hangingPunct="1"/>
            <a:r>
              <a:rPr lang="en-GB" smtClean="0"/>
              <a:t>Teacher Grammar Knowledge</a:t>
            </a:r>
          </a:p>
        </p:txBody>
      </p:sp>
      <p:sp>
        <p:nvSpPr>
          <p:cNvPr id="52226" name="Content Placeholder 2"/>
          <p:cNvSpPr>
            <a:spLocks noGrp="1"/>
          </p:cNvSpPr>
          <p:nvPr>
            <p:ph idx="1"/>
          </p:nvPr>
        </p:nvSpPr>
        <p:spPr/>
        <p:txBody>
          <a:bodyPr/>
          <a:lstStyle/>
          <a:p>
            <a:pPr eaLnBrk="1" hangingPunct="1">
              <a:lnSpc>
                <a:spcPct val="150000"/>
              </a:lnSpc>
            </a:pPr>
            <a:r>
              <a:rPr lang="en-GB" sz="2000" smtClean="0"/>
              <a:t>The teaching materials were most supportive to teachers with average linguistic knowledge.</a:t>
            </a:r>
          </a:p>
          <a:p>
            <a:pPr eaLnBrk="1" hangingPunct="1">
              <a:lnSpc>
                <a:spcPct val="150000"/>
              </a:lnSpc>
            </a:pPr>
            <a:r>
              <a:rPr lang="en-GB" sz="2000" smtClean="0"/>
              <a:t>Teachers with less confidence in linguistic knowledge often avoided the grammar element of the intervention because they thought it would be too difficult.</a:t>
            </a:r>
          </a:p>
          <a:p>
            <a:pPr eaLnBrk="1" hangingPunct="1">
              <a:lnSpc>
                <a:spcPct val="150000"/>
              </a:lnSpc>
            </a:pPr>
            <a:r>
              <a:rPr lang="en-GB" sz="2000" smtClean="0"/>
              <a:t>Some teachers were very anxious about the grammar.</a:t>
            </a:r>
          </a:p>
          <a:p>
            <a:pPr eaLnBrk="1" hangingPunct="1">
              <a:lnSpc>
                <a:spcPct val="150000"/>
              </a:lnSpc>
            </a:pPr>
            <a:r>
              <a:rPr lang="en-GB" sz="2000" smtClean="0"/>
              <a:t>Some teachers found it hard to link the grammar with the writing.</a:t>
            </a:r>
          </a:p>
          <a:p>
            <a:pPr eaLnBrk="1" hangingPunct="1">
              <a:lnSpc>
                <a:spcPct val="150000"/>
              </a:lnSpc>
            </a:pPr>
            <a:endParaRPr lang="en-GB" sz="20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GB" smtClean="0"/>
              <a:t>The Error Fallacy</a:t>
            </a:r>
          </a:p>
        </p:txBody>
      </p:sp>
      <p:sp>
        <p:nvSpPr>
          <p:cNvPr id="19458" name="Content Placeholder 2"/>
          <p:cNvSpPr>
            <a:spLocks noGrp="1"/>
          </p:cNvSpPr>
          <p:nvPr>
            <p:ph idx="1"/>
          </p:nvPr>
        </p:nvSpPr>
        <p:spPr>
          <a:xfrm>
            <a:off x="495300" y="1981200"/>
            <a:ext cx="8915400" cy="4591050"/>
          </a:xfrm>
        </p:spPr>
        <p:txBody>
          <a:bodyPr/>
          <a:lstStyle/>
          <a:p>
            <a:pPr eaLnBrk="1" hangingPunct="1">
              <a:lnSpc>
                <a:spcPct val="150000"/>
              </a:lnSpc>
              <a:spcBef>
                <a:spcPct val="0"/>
              </a:spcBef>
            </a:pPr>
            <a:r>
              <a:rPr lang="en-US" sz="2000" smtClean="0"/>
              <a:t>A desire to rid children of the ‘</a:t>
            </a:r>
            <a:r>
              <a:rPr lang="en-US" sz="2000" i="1" smtClean="0"/>
              <a:t>evil habits of speech contracted in home and street’</a:t>
            </a:r>
            <a:r>
              <a:rPr lang="en-GB" sz="2000" smtClean="0"/>
              <a:t>  (Newbolt 1921)</a:t>
            </a:r>
          </a:p>
          <a:p>
            <a:pPr eaLnBrk="1" hangingPunct="1">
              <a:lnSpc>
                <a:spcPct val="150000"/>
              </a:lnSpc>
              <a:spcBef>
                <a:spcPct val="0"/>
              </a:spcBef>
            </a:pPr>
            <a:r>
              <a:rPr lang="en-GB" sz="2000" smtClean="0"/>
              <a:t>‘t</a:t>
            </a:r>
            <a:r>
              <a:rPr lang="en-US" sz="2000" i="1" smtClean="0"/>
              <a:t>he traditional view of language teaching was, and indeed in many schools still is, prescriptive.  It identified a set of correct forms and prescribed that these should be taught’ </a:t>
            </a:r>
            <a:r>
              <a:rPr lang="en-US" sz="2000" smtClean="0"/>
              <a:t>(Bullock1975)</a:t>
            </a:r>
            <a:endParaRPr lang="en-US" sz="2000" i="1" smtClean="0"/>
          </a:p>
          <a:p>
            <a:pPr eaLnBrk="1" hangingPunct="1">
              <a:lnSpc>
                <a:spcPct val="150000"/>
              </a:lnSpc>
              <a:spcBef>
                <a:spcPct val="0"/>
              </a:spcBef>
            </a:pPr>
            <a:r>
              <a:rPr lang="en-US" sz="2000" smtClean="0"/>
              <a:t>‘</a:t>
            </a:r>
            <a:r>
              <a:rPr lang="en-US" sz="2000" i="1" smtClean="0"/>
              <a:t>Grammar is error and error is grammar in much of the public mind</a:t>
            </a:r>
            <a:r>
              <a:rPr lang="en-US" sz="2000" smtClean="0"/>
              <a:t>.’</a:t>
            </a:r>
          </a:p>
          <a:p>
            <a:pPr eaLnBrk="1" hangingPunct="1">
              <a:lnSpc>
                <a:spcPct val="150000"/>
              </a:lnSpc>
              <a:spcBef>
                <a:spcPct val="0"/>
              </a:spcBef>
              <a:buFont typeface="Wingdings" pitchFamily="2" charset="2"/>
              <a:buNone/>
            </a:pPr>
            <a:r>
              <a:rPr lang="en-US" sz="2000" smtClean="0"/>
              <a:t>      (Hancock 2009)</a:t>
            </a:r>
          </a:p>
          <a:p>
            <a:pPr eaLnBrk="1" hangingPunct="1">
              <a:lnSpc>
                <a:spcPct val="150000"/>
              </a:lnSpc>
              <a:spcBef>
                <a:spcPct val="0"/>
              </a:spcBef>
            </a:pPr>
            <a:r>
              <a:rPr lang="en-US" sz="2000" smtClean="0"/>
              <a:t>Grammar suffers ‘</a:t>
            </a:r>
            <a:r>
              <a:rPr lang="en-US" sz="2000" i="1" smtClean="0"/>
              <a:t>the misfortune of being associated with the negative, the corrective, the inevitable remedial half of English teaching’</a:t>
            </a:r>
            <a:r>
              <a:rPr lang="en-US" sz="2000" smtClean="0"/>
              <a:t> (Keith 1990)</a:t>
            </a:r>
            <a:endParaRPr lang="en-GB" sz="2000" smtClean="0"/>
          </a:p>
        </p:txBody>
      </p:sp>
      <p:sp>
        <p:nvSpPr>
          <p:cNvPr id="19459" name="Slide Number Placeholder 3"/>
          <p:cNvSpPr>
            <a:spLocks noGrp="1"/>
          </p:cNvSpPr>
          <p:nvPr>
            <p:ph type="sldNum" sz="quarter" idx="11"/>
          </p:nvPr>
        </p:nvSpPr>
        <p:spPr>
          <a:noFill/>
        </p:spPr>
        <p:txBody>
          <a:bodyPr/>
          <a:lstStyle/>
          <a:p>
            <a:fld id="{44B663BB-2A12-44B1-9F62-DCEDE356C246}" type="slidenum">
              <a:rPr lang="en-US" smtClean="0"/>
              <a:pPr/>
              <a:t>3</a:t>
            </a:fld>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r>
              <a:rPr lang="en-GB" smtClean="0"/>
              <a:t>Grammar Subject Knowledge</a:t>
            </a:r>
            <a:endParaRPr lang="en-US" smtClean="0"/>
          </a:p>
        </p:txBody>
      </p:sp>
      <p:sp>
        <p:nvSpPr>
          <p:cNvPr id="53250" name="Rectangle 3"/>
          <p:cNvSpPr>
            <a:spLocks noGrp="1" noChangeArrowheads="1"/>
          </p:cNvSpPr>
          <p:nvPr>
            <p:ph type="body" idx="1"/>
          </p:nvPr>
        </p:nvSpPr>
        <p:spPr/>
        <p:txBody>
          <a:bodyPr/>
          <a:lstStyle/>
          <a:p>
            <a:pPr>
              <a:lnSpc>
                <a:spcPct val="150000"/>
              </a:lnSpc>
            </a:pPr>
            <a:r>
              <a:rPr lang="en-GB" sz="2000" smtClean="0"/>
              <a:t>Feelings of fear, anxiety and inadequacy</a:t>
            </a:r>
          </a:p>
          <a:p>
            <a:pPr>
              <a:lnSpc>
                <a:spcPct val="150000"/>
              </a:lnSpc>
            </a:pPr>
            <a:r>
              <a:rPr lang="en-GB" sz="2000" smtClean="0"/>
              <a:t>Awareness of never having been taught grammar</a:t>
            </a:r>
          </a:p>
          <a:p>
            <a:pPr>
              <a:lnSpc>
                <a:spcPct val="150000"/>
              </a:lnSpc>
            </a:pPr>
            <a:r>
              <a:rPr lang="en-GB" sz="2000" smtClean="0"/>
              <a:t>Anxiety about explanations and student questions</a:t>
            </a:r>
            <a:endParaRPr lang="en-US" sz="20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idx="4294967295"/>
          </p:nvPr>
        </p:nvSpPr>
        <p:spPr/>
        <p:txBody>
          <a:bodyPr/>
          <a:lstStyle/>
          <a:p>
            <a:pPr eaLnBrk="1" hangingPunct="1"/>
            <a:r>
              <a:rPr lang="en-GB" smtClean="0"/>
              <a:t>Teachers’ linguistic knowledge</a:t>
            </a:r>
          </a:p>
        </p:txBody>
      </p:sp>
      <p:sp>
        <p:nvSpPr>
          <p:cNvPr id="3" name="Content Placeholder 2"/>
          <p:cNvSpPr>
            <a:spLocks noGrp="1"/>
          </p:cNvSpPr>
          <p:nvPr>
            <p:ph idx="4294967295"/>
          </p:nvPr>
        </p:nvSpPr>
        <p:spPr>
          <a:xfrm>
            <a:off x="495300" y="1981200"/>
            <a:ext cx="8915400" cy="4305300"/>
          </a:xfrm>
        </p:spPr>
        <p:txBody>
          <a:bodyPr/>
          <a:lstStyle/>
          <a:p>
            <a:pPr eaLnBrk="1" hangingPunct="1">
              <a:lnSpc>
                <a:spcPts val="3000"/>
              </a:lnSpc>
              <a:spcBef>
                <a:spcPts val="0"/>
              </a:spcBef>
              <a:buFont typeface="Wingdings" pitchFamily="2" charset="2"/>
              <a:buNone/>
              <a:defRPr/>
            </a:pPr>
            <a:r>
              <a:rPr lang="en-GB" sz="2000" dirty="0" smtClean="0"/>
              <a:t>Lack of knowledge leads to lack of confidence</a:t>
            </a:r>
          </a:p>
          <a:p>
            <a:pPr eaLnBrk="1" hangingPunct="1">
              <a:lnSpc>
                <a:spcPts val="3000"/>
              </a:lnSpc>
              <a:spcBef>
                <a:spcPts val="0"/>
              </a:spcBef>
              <a:buFont typeface="Wingdings" pitchFamily="2" charset="2"/>
              <a:buNone/>
              <a:defRPr/>
            </a:pPr>
            <a:r>
              <a:rPr lang="en-GB" sz="2000" dirty="0" smtClean="0"/>
              <a:t>I:  </a:t>
            </a:r>
            <a:r>
              <a:rPr lang="en-GB" sz="2000" i="1" dirty="0" smtClean="0">
                <a:solidFill>
                  <a:schemeClr val="bg2">
                    <a:lumMod val="60000"/>
                    <a:lumOff val="40000"/>
                  </a:schemeClr>
                </a:solidFill>
              </a:rPr>
              <a:t>So what for you is the difference between the terminology of caesura and </a:t>
            </a:r>
            <a:r>
              <a:rPr lang="en-GB" sz="2000" i="1" dirty="0" err="1" smtClean="0">
                <a:solidFill>
                  <a:schemeClr val="bg2">
                    <a:lumMod val="60000"/>
                    <a:lumOff val="40000"/>
                  </a:schemeClr>
                </a:solidFill>
              </a:rPr>
              <a:t>enjambement</a:t>
            </a:r>
            <a:r>
              <a:rPr lang="en-GB" sz="2000" i="1" dirty="0" smtClean="0">
                <a:solidFill>
                  <a:schemeClr val="bg2">
                    <a:lumMod val="60000"/>
                    <a:lumOff val="40000"/>
                  </a:schemeClr>
                </a:solidFill>
              </a:rPr>
              <a:t> as specialist </a:t>
            </a:r>
            <a:r>
              <a:rPr lang="en-GB" sz="2000" i="1" dirty="0" err="1" smtClean="0">
                <a:solidFill>
                  <a:schemeClr val="bg2">
                    <a:lumMod val="60000"/>
                    <a:lumOff val="40000"/>
                  </a:schemeClr>
                </a:solidFill>
              </a:rPr>
              <a:t>metalanguage</a:t>
            </a:r>
            <a:r>
              <a:rPr lang="en-GB" sz="2000" i="1" dirty="0" smtClean="0">
                <a:solidFill>
                  <a:schemeClr val="bg2">
                    <a:lumMod val="60000"/>
                    <a:lumOff val="40000"/>
                  </a:schemeClr>
                </a:solidFill>
              </a:rPr>
              <a:t> and grammatical </a:t>
            </a:r>
            <a:r>
              <a:rPr lang="en-GB" sz="2000" i="1" dirty="0" err="1" smtClean="0">
                <a:solidFill>
                  <a:schemeClr val="bg2">
                    <a:lumMod val="60000"/>
                    <a:lumOff val="40000"/>
                  </a:schemeClr>
                </a:solidFill>
              </a:rPr>
              <a:t>metalanguage</a:t>
            </a:r>
            <a:endParaRPr lang="en-GB" sz="2000" i="1" dirty="0" smtClean="0">
              <a:solidFill>
                <a:schemeClr val="bg2">
                  <a:lumMod val="60000"/>
                  <a:lumOff val="40000"/>
                </a:schemeClr>
              </a:solidFill>
            </a:endParaRPr>
          </a:p>
          <a:p>
            <a:pPr eaLnBrk="1" hangingPunct="1">
              <a:lnSpc>
                <a:spcPts val="3000"/>
              </a:lnSpc>
              <a:spcBef>
                <a:spcPts val="0"/>
              </a:spcBef>
              <a:buFont typeface="Wingdings" pitchFamily="2" charset="2"/>
              <a:buNone/>
              <a:defRPr/>
            </a:pPr>
            <a:r>
              <a:rPr lang="en-GB" sz="2000" i="1" dirty="0" smtClean="0">
                <a:solidFill>
                  <a:schemeClr val="bg2">
                    <a:lumMod val="60000"/>
                    <a:lumOff val="40000"/>
                  </a:schemeClr>
                </a:solidFill>
              </a:rPr>
              <a:t>T:	because I’m more secure with that, than I am with my grammar</a:t>
            </a:r>
          </a:p>
          <a:p>
            <a:pPr eaLnBrk="1" hangingPunct="1">
              <a:lnSpc>
                <a:spcPts val="3000"/>
              </a:lnSpc>
              <a:spcBef>
                <a:spcPts val="0"/>
              </a:spcBef>
              <a:buFont typeface="Wingdings" pitchFamily="2" charset="2"/>
              <a:buNone/>
              <a:defRPr/>
            </a:pPr>
            <a:r>
              <a:rPr lang="en-GB" sz="2000" i="1" dirty="0" smtClean="0">
                <a:solidFill>
                  <a:schemeClr val="bg2">
                    <a:lumMod val="60000"/>
                    <a:lumOff val="40000"/>
                  </a:schemeClr>
                </a:solidFill>
              </a:rPr>
              <a:t>I:   Can I just probe what you said there about the caesura and </a:t>
            </a:r>
            <a:r>
              <a:rPr lang="en-GB" sz="2000" i="1" smtClean="0">
                <a:solidFill>
                  <a:schemeClr val="bg2">
                    <a:lumMod val="60000"/>
                    <a:lumOff val="40000"/>
                  </a:schemeClr>
                </a:solidFill>
              </a:rPr>
              <a:t>enjambement</a:t>
            </a:r>
            <a:r>
              <a:rPr lang="en-GB" sz="2000" i="1" dirty="0" smtClean="0">
                <a:solidFill>
                  <a:schemeClr val="bg2">
                    <a:lumMod val="60000"/>
                    <a:lumOff val="40000"/>
                  </a:schemeClr>
                </a:solidFill>
              </a:rPr>
              <a:t> and the grammar that you’re happy with the caesura and </a:t>
            </a:r>
            <a:r>
              <a:rPr lang="en-GB" sz="2000" i="1" dirty="0" err="1" smtClean="0">
                <a:solidFill>
                  <a:schemeClr val="bg2">
                    <a:lumMod val="60000"/>
                    <a:lumOff val="40000"/>
                  </a:schemeClr>
                </a:solidFill>
              </a:rPr>
              <a:t>enjambement</a:t>
            </a:r>
            <a:r>
              <a:rPr lang="en-GB" sz="2000" i="1" dirty="0" smtClean="0">
                <a:solidFill>
                  <a:schemeClr val="bg2">
                    <a:lumMod val="60000"/>
                    <a:lumOff val="40000"/>
                  </a:schemeClr>
                </a:solidFill>
              </a:rPr>
              <a:t> because you…</a:t>
            </a:r>
          </a:p>
          <a:p>
            <a:pPr eaLnBrk="1" hangingPunct="1">
              <a:lnSpc>
                <a:spcPts val="3000"/>
              </a:lnSpc>
              <a:spcBef>
                <a:spcPts val="0"/>
              </a:spcBef>
              <a:buFont typeface="Wingdings" pitchFamily="2" charset="2"/>
              <a:buNone/>
              <a:defRPr/>
            </a:pPr>
            <a:r>
              <a:rPr lang="en-GB" sz="2000" i="1" dirty="0" smtClean="0">
                <a:solidFill>
                  <a:schemeClr val="bg2">
                    <a:lumMod val="60000"/>
                    <a:lumOff val="40000"/>
                  </a:schemeClr>
                </a:solidFill>
              </a:rPr>
              <a:t>T:  I feel more secure with it, yes   …I don’t feel as confident talking about the difference between… I mean I know the difference between a complex and a compound and all the rest of it.</a:t>
            </a:r>
          </a:p>
          <a:p>
            <a:pPr eaLnBrk="1" hangingPunct="1">
              <a:buFont typeface="Wingdings" pitchFamily="2" charset="2"/>
              <a:buNone/>
              <a:defRPr/>
            </a:pPr>
            <a:endParaRPr lang="en-GB" sz="2000" dirty="0"/>
          </a:p>
        </p:txBody>
      </p:sp>
      <p:sp>
        <p:nvSpPr>
          <p:cNvPr id="54275" name="Slide Number Placeholder 3"/>
          <p:cNvSpPr txBox="1">
            <a:spLocks noGrp="1"/>
          </p:cNvSpPr>
          <p:nvPr/>
        </p:nvSpPr>
        <p:spPr bwMode="auto">
          <a:xfrm>
            <a:off x="7099300" y="6248400"/>
            <a:ext cx="2311400" cy="457200"/>
          </a:xfrm>
          <a:prstGeom prst="rect">
            <a:avLst/>
          </a:prstGeom>
          <a:noFill/>
          <a:ln w="9525">
            <a:noFill/>
            <a:miter lim="800000"/>
            <a:headEnd/>
            <a:tailEnd/>
          </a:ln>
        </p:spPr>
        <p:txBody>
          <a:bodyPr anchor="b"/>
          <a:lstStyle/>
          <a:p>
            <a:pPr algn="r"/>
            <a:fld id="{E13EA309-7B2D-442C-B294-309DFB7B343F}" type="slidenum">
              <a:rPr lang="en-US" sz="1200">
                <a:latin typeface="Arial Black" pitchFamily="34" charset="0"/>
              </a:rPr>
              <a:pPr algn="r"/>
              <a:t>31</a:t>
            </a:fld>
            <a:endParaRPr lang="en-US" sz="1200">
              <a:latin typeface="Arial Black"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idx="4294967295"/>
          </p:nvPr>
        </p:nvSpPr>
        <p:spPr/>
        <p:txBody>
          <a:bodyPr/>
          <a:lstStyle/>
          <a:p>
            <a:pPr eaLnBrk="1" hangingPunct="1"/>
            <a:r>
              <a:rPr lang="en-GB" smtClean="0"/>
              <a:t>Teachers’ linguistic knowledge</a:t>
            </a:r>
          </a:p>
        </p:txBody>
      </p:sp>
      <p:sp>
        <p:nvSpPr>
          <p:cNvPr id="3" name="Content Placeholder 2"/>
          <p:cNvSpPr>
            <a:spLocks noGrp="1"/>
          </p:cNvSpPr>
          <p:nvPr>
            <p:ph idx="4294967295"/>
          </p:nvPr>
        </p:nvSpPr>
        <p:spPr>
          <a:xfrm>
            <a:off x="495300" y="1981200"/>
            <a:ext cx="8915400" cy="4305300"/>
          </a:xfrm>
        </p:spPr>
        <p:txBody>
          <a:bodyPr/>
          <a:lstStyle/>
          <a:p>
            <a:pPr eaLnBrk="1" hangingPunct="1">
              <a:lnSpc>
                <a:spcPts val="3000"/>
              </a:lnSpc>
              <a:spcBef>
                <a:spcPct val="0"/>
              </a:spcBef>
              <a:buFont typeface="Wingdings" pitchFamily="2" charset="2"/>
              <a:buNone/>
            </a:pPr>
            <a:r>
              <a:rPr lang="en-GB" sz="2000" smtClean="0"/>
              <a:t>Lack of knowledge leads to lack of confidence</a:t>
            </a:r>
          </a:p>
          <a:p>
            <a:pPr eaLnBrk="1" hangingPunct="1">
              <a:lnSpc>
                <a:spcPts val="3000"/>
              </a:lnSpc>
              <a:spcBef>
                <a:spcPct val="0"/>
              </a:spcBef>
              <a:buFont typeface="Wingdings" pitchFamily="2" charset="2"/>
              <a:buNone/>
            </a:pPr>
            <a:r>
              <a:rPr lang="en-GB" sz="2000" smtClean="0"/>
              <a:t>I:  </a:t>
            </a:r>
            <a:r>
              <a:rPr lang="en-GB" sz="2000" i="1" smtClean="0">
                <a:solidFill>
                  <a:srgbClr val="1818FF"/>
                </a:solidFill>
              </a:rPr>
              <a:t>So what for you is the difference between the terminology of caesura and enjambement as specialist metalanguage and grammatical metalanguage</a:t>
            </a:r>
          </a:p>
          <a:p>
            <a:pPr eaLnBrk="1" hangingPunct="1">
              <a:lnSpc>
                <a:spcPts val="3000"/>
              </a:lnSpc>
              <a:spcBef>
                <a:spcPct val="0"/>
              </a:spcBef>
              <a:buFont typeface="Wingdings" pitchFamily="2" charset="2"/>
              <a:buNone/>
            </a:pPr>
            <a:r>
              <a:rPr lang="en-GB" sz="2000" i="1" smtClean="0">
                <a:solidFill>
                  <a:srgbClr val="1818FF"/>
                </a:solidFill>
              </a:rPr>
              <a:t>T:	because I’m more secure with that than I am with my grammar</a:t>
            </a:r>
          </a:p>
          <a:p>
            <a:pPr eaLnBrk="1" hangingPunct="1">
              <a:lnSpc>
                <a:spcPts val="3000"/>
              </a:lnSpc>
              <a:spcBef>
                <a:spcPct val="0"/>
              </a:spcBef>
              <a:buFont typeface="Wingdings" pitchFamily="2" charset="2"/>
              <a:buNone/>
            </a:pPr>
            <a:r>
              <a:rPr lang="en-GB" sz="2000" i="1" smtClean="0">
                <a:solidFill>
                  <a:srgbClr val="1818FF"/>
                </a:solidFill>
              </a:rPr>
              <a:t>I:   Can I just probe what you said there about the caesura and enjambement and the grammar, that you’re happy with the caesura and enjambement because you…</a:t>
            </a:r>
          </a:p>
          <a:p>
            <a:pPr eaLnBrk="1" hangingPunct="1">
              <a:lnSpc>
                <a:spcPts val="3000"/>
              </a:lnSpc>
              <a:spcBef>
                <a:spcPct val="0"/>
              </a:spcBef>
              <a:buFont typeface="Wingdings" pitchFamily="2" charset="2"/>
              <a:buNone/>
            </a:pPr>
            <a:r>
              <a:rPr lang="en-GB" sz="2000" i="1" smtClean="0">
                <a:solidFill>
                  <a:srgbClr val="1818FF"/>
                </a:solidFill>
              </a:rPr>
              <a:t>T:  I feel more secure with it, yes   …I don’t feel as confident talking about the difference between… I mean I know the difference between a complex and a compound and all the rest of it but…</a:t>
            </a:r>
          </a:p>
          <a:p>
            <a:pPr eaLnBrk="1" hangingPunct="1">
              <a:buFont typeface="Wingdings" pitchFamily="2" charset="2"/>
              <a:buNone/>
            </a:pPr>
            <a:endParaRPr lang="en-GB" sz="2000" smtClean="0"/>
          </a:p>
        </p:txBody>
      </p:sp>
      <p:sp>
        <p:nvSpPr>
          <p:cNvPr id="55299" name="Slide Number Placeholder 3"/>
          <p:cNvSpPr txBox="1">
            <a:spLocks noGrp="1"/>
          </p:cNvSpPr>
          <p:nvPr/>
        </p:nvSpPr>
        <p:spPr bwMode="auto">
          <a:xfrm>
            <a:off x="7099300" y="6248400"/>
            <a:ext cx="2311400" cy="457200"/>
          </a:xfrm>
          <a:prstGeom prst="rect">
            <a:avLst/>
          </a:prstGeom>
          <a:noFill/>
          <a:ln w="9525">
            <a:noFill/>
            <a:miter lim="800000"/>
            <a:headEnd/>
            <a:tailEnd/>
          </a:ln>
        </p:spPr>
        <p:txBody>
          <a:bodyPr anchor="b"/>
          <a:lstStyle/>
          <a:p>
            <a:pPr algn="r"/>
            <a:fld id="{16D47D0C-E24A-4639-B6A2-5A112B744A61}" type="slidenum">
              <a:rPr lang="en-US" sz="1200">
                <a:latin typeface="Arial Black" pitchFamily="34" charset="0"/>
              </a:rPr>
              <a:pPr algn="r"/>
              <a:t>32</a:t>
            </a:fld>
            <a:endParaRPr lang="en-US" sz="1200">
              <a:latin typeface="Arial Black"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idx="4294967295"/>
          </p:nvPr>
        </p:nvSpPr>
        <p:spPr/>
        <p:txBody>
          <a:bodyPr/>
          <a:lstStyle/>
          <a:p>
            <a:pPr eaLnBrk="1" hangingPunct="1"/>
            <a:r>
              <a:rPr lang="en-GB" smtClean="0"/>
              <a:t>Teachers’ views about grammar</a:t>
            </a:r>
          </a:p>
        </p:txBody>
      </p:sp>
      <p:sp>
        <p:nvSpPr>
          <p:cNvPr id="3" name="Content Placeholder 2"/>
          <p:cNvSpPr>
            <a:spLocks noGrp="1"/>
          </p:cNvSpPr>
          <p:nvPr>
            <p:ph idx="4294967295"/>
          </p:nvPr>
        </p:nvSpPr>
        <p:spPr>
          <a:xfrm>
            <a:off x="387350" y="1981200"/>
            <a:ext cx="9286875" cy="4662488"/>
          </a:xfrm>
        </p:spPr>
        <p:txBody>
          <a:bodyPr/>
          <a:lstStyle/>
          <a:p>
            <a:pPr eaLnBrk="1" hangingPunct="1">
              <a:lnSpc>
                <a:spcPct val="150000"/>
              </a:lnSpc>
              <a:spcBef>
                <a:spcPts val="0"/>
              </a:spcBef>
              <a:buFont typeface="Wingdings" pitchFamily="2" charset="2"/>
              <a:buNone/>
              <a:defRPr/>
            </a:pPr>
            <a:r>
              <a:rPr lang="en-GB" sz="2000" dirty="0" smtClean="0"/>
              <a:t>Positive experiences create more positive views</a:t>
            </a:r>
          </a:p>
          <a:p>
            <a:pPr eaLnBrk="1" hangingPunct="1">
              <a:lnSpc>
                <a:spcPct val="150000"/>
              </a:lnSpc>
              <a:spcBef>
                <a:spcPts val="0"/>
              </a:spcBef>
              <a:defRPr/>
            </a:pPr>
            <a:r>
              <a:rPr lang="en-GB" sz="2000" dirty="0" smtClean="0">
                <a:solidFill>
                  <a:schemeClr val="bg2">
                    <a:lumMod val="60000"/>
                    <a:lumOff val="40000"/>
                  </a:schemeClr>
                </a:solidFill>
              </a:rPr>
              <a:t>‘</a:t>
            </a:r>
            <a:r>
              <a:rPr lang="en-GB" sz="2000" i="1" dirty="0" smtClean="0">
                <a:solidFill>
                  <a:schemeClr val="bg2">
                    <a:lumMod val="60000"/>
                    <a:lumOff val="40000"/>
                  </a:schemeClr>
                </a:solidFill>
              </a:rPr>
              <a:t>as I’m acquiring terminology and becoming better at it and more certain and confident, it does help because, as I tell the kids, they’re going to get better marks at GCSE if they can call it an adverb rather than just say using a word, and they are. So I’m telling this lot that and they’re starting to do it - like last lesson, the boy that was doing the </a:t>
            </a:r>
            <a:r>
              <a:rPr lang="en-GB" sz="2000" i="1" dirty="0" err="1" smtClean="0">
                <a:solidFill>
                  <a:schemeClr val="bg2">
                    <a:lumMod val="60000"/>
                    <a:lumOff val="40000"/>
                  </a:schemeClr>
                </a:solidFill>
              </a:rPr>
              <a:t>Lyra</a:t>
            </a:r>
            <a:r>
              <a:rPr lang="en-GB" sz="2000" i="1" dirty="0" smtClean="0">
                <a:solidFill>
                  <a:schemeClr val="bg2">
                    <a:lumMod val="60000"/>
                    <a:lumOff val="40000"/>
                  </a:schemeClr>
                </a:solidFill>
              </a:rPr>
              <a:t> thing at the back, he said ‘Well, what I’ve done is I’ve moved the adverbial to the front’ and, you know, straight away it was just great… it’s been quite </a:t>
            </a:r>
            <a:r>
              <a:rPr lang="en-GB" sz="2000" i="1" dirty="0" err="1" smtClean="0">
                <a:solidFill>
                  <a:schemeClr val="bg2">
                    <a:lumMod val="60000"/>
                    <a:lumOff val="40000"/>
                  </a:schemeClr>
                </a:solidFill>
              </a:rPr>
              <a:t>buzzy</a:t>
            </a:r>
            <a:r>
              <a:rPr lang="en-GB" sz="2000" i="1" dirty="0" smtClean="0">
                <a:solidFill>
                  <a:schemeClr val="bg2">
                    <a:lumMod val="60000"/>
                    <a:lumOff val="40000"/>
                  </a:schemeClr>
                </a:solidFill>
              </a:rPr>
              <a:t> when they’re doing that, and I find that exciting.’</a:t>
            </a:r>
            <a:endParaRPr lang="en-GB" sz="2000" i="1" dirty="0">
              <a:solidFill>
                <a:schemeClr val="bg2">
                  <a:lumMod val="60000"/>
                  <a:lumOff val="40000"/>
                </a:schemeClr>
              </a:solidFill>
            </a:endParaRPr>
          </a:p>
        </p:txBody>
      </p:sp>
      <p:sp>
        <p:nvSpPr>
          <p:cNvPr id="56323" name="Slide Number Placeholder 3"/>
          <p:cNvSpPr txBox="1">
            <a:spLocks noGrp="1"/>
          </p:cNvSpPr>
          <p:nvPr/>
        </p:nvSpPr>
        <p:spPr bwMode="auto">
          <a:xfrm>
            <a:off x="7099300" y="6248400"/>
            <a:ext cx="2311400" cy="457200"/>
          </a:xfrm>
          <a:prstGeom prst="rect">
            <a:avLst/>
          </a:prstGeom>
          <a:noFill/>
          <a:ln w="9525">
            <a:noFill/>
            <a:miter lim="800000"/>
            <a:headEnd/>
            <a:tailEnd/>
          </a:ln>
        </p:spPr>
        <p:txBody>
          <a:bodyPr anchor="b"/>
          <a:lstStyle/>
          <a:p>
            <a:pPr algn="r"/>
            <a:fld id="{27DC5EBA-C661-459B-A3BC-FB4C4521ADCA}" type="slidenum">
              <a:rPr lang="en-US" sz="1200">
                <a:latin typeface="Arial Black" pitchFamily="34" charset="0"/>
              </a:rPr>
              <a:pPr algn="r"/>
              <a:t>33</a:t>
            </a:fld>
            <a:endParaRPr lang="en-US" sz="1200">
              <a:latin typeface="Arial Black"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idx="4294967295"/>
          </p:nvPr>
        </p:nvSpPr>
        <p:spPr/>
        <p:txBody>
          <a:bodyPr/>
          <a:lstStyle/>
          <a:p>
            <a:pPr eaLnBrk="1" hangingPunct="1"/>
            <a:r>
              <a:rPr lang="en-GB" smtClean="0"/>
              <a:t>Grammar and Writing?</a:t>
            </a:r>
          </a:p>
        </p:txBody>
      </p:sp>
      <p:sp>
        <p:nvSpPr>
          <p:cNvPr id="59395" name="Content Placeholder 2"/>
          <p:cNvSpPr>
            <a:spLocks noGrp="1"/>
          </p:cNvSpPr>
          <p:nvPr>
            <p:ph idx="4294967295"/>
          </p:nvPr>
        </p:nvSpPr>
        <p:spPr>
          <a:xfrm>
            <a:off x="495300" y="1981200"/>
            <a:ext cx="8915400" cy="4305300"/>
          </a:xfrm>
        </p:spPr>
        <p:txBody>
          <a:bodyPr/>
          <a:lstStyle/>
          <a:p>
            <a:pPr eaLnBrk="1" hangingPunct="1">
              <a:lnSpc>
                <a:spcPct val="150000"/>
              </a:lnSpc>
              <a:spcBef>
                <a:spcPct val="0"/>
              </a:spcBef>
            </a:pPr>
            <a:r>
              <a:rPr lang="en-US" sz="2000" smtClean="0"/>
              <a:t>Teaching grammar is not about obedient adherence to accepted norms but the nurturing of a repertoire which generates infinite possibilities.  </a:t>
            </a:r>
          </a:p>
          <a:p>
            <a:pPr eaLnBrk="1" hangingPunct="1">
              <a:lnSpc>
                <a:spcPct val="150000"/>
              </a:lnSpc>
              <a:spcBef>
                <a:spcPct val="0"/>
              </a:spcBef>
            </a:pPr>
            <a:r>
              <a:rPr lang="en-GB" sz="2000" smtClean="0"/>
              <a:t>Teaching grammar shows young writers how to have their way with words: it is explicit.</a:t>
            </a:r>
            <a:endParaRPr lang="en-US" sz="2000" smtClean="0"/>
          </a:p>
          <a:p>
            <a:pPr eaLnBrk="1" hangingPunct="1">
              <a:lnSpc>
                <a:spcPct val="150000"/>
              </a:lnSpc>
              <a:spcBef>
                <a:spcPct val="0"/>
              </a:spcBef>
            </a:pPr>
            <a:r>
              <a:rPr lang="en-US" sz="2000" smtClean="0"/>
              <a:t>It acknowledges that startling images, arising unbidden from the unconscious, sometimes surprise the writer, that the turn of a sentence in its first draft may be just right, and that through writing we often discover what we want to say.  </a:t>
            </a:r>
          </a:p>
          <a:p>
            <a:pPr eaLnBrk="1" hangingPunct="1">
              <a:lnSpc>
                <a:spcPct val="150000"/>
              </a:lnSpc>
              <a:spcBef>
                <a:spcPct val="0"/>
              </a:spcBef>
            </a:pPr>
            <a:r>
              <a:rPr lang="en-US" sz="2000" smtClean="0"/>
              <a:t>It also recognizes that for most writers, such moments of creative flow are balanced by the hard slog of generating, tuning, and refining our writing. </a:t>
            </a:r>
            <a:endParaRPr lang="en-GB" sz="2000" smtClean="0"/>
          </a:p>
          <a:p>
            <a:pPr eaLnBrk="1" hangingPunct="1"/>
            <a:endParaRPr lang="en-GB" smtClean="0"/>
          </a:p>
        </p:txBody>
      </p:sp>
      <p:sp>
        <p:nvSpPr>
          <p:cNvPr id="57347" name="Slide Number Placeholder 3"/>
          <p:cNvSpPr txBox="1">
            <a:spLocks noGrp="1"/>
          </p:cNvSpPr>
          <p:nvPr/>
        </p:nvSpPr>
        <p:spPr bwMode="auto">
          <a:xfrm>
            <a:off x="7099300" y="6248400"/>
            <a:ext cx="2311400" cy="457200"/>
          </a:xfrm>
          <a:prstGeom prst="rect">
            <a:avLst/>
          </a:prstGeom>
          <a:noFill/>
          <a:ln w="9525">
            <a:noFill/>
            <a:miter lim="800000"/>
            <a:headEnd/>
            <a:tailEnd/>
          </a:ln>
        </p:spPr>
        <p:txBody>
          <a:bodyPr anchor="b"/>
          <a:lstStyle/>
          <a:p>
            <a:pPr algn="r"/>
            <a:fld id="{F24FA0D8-4B08-4D88-843A-83AE5B069967}" type="slidenum">
              <a:rPr lang="en-US" sz="1200">
                <a:latin typeface="Arial Black" pitchFamily="34" charset="0"/>
              </a:rPr>
              <a:pPr algn="r"/>
              <a:t>34</a:t>
            </a:fld>
            <a:endParaRPr lang="en-US" sz="120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3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93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endParaRPr lang="en-US" smtClean="0"/>
          </a:p>
        </p:txBody>
      </p:sp>
      <p:sp>
        <p:nvSpPr>
          <p:cNvPr id="60419" name="Rectangle 3"/>
          <p:cNvSpPr>
            <a:spLocks noGrp="1" noChangeArrowheads="1"/>
          </p:cNvSpPr>
          <p:nvPr>
            <p:ph type="body" idx="1"/>
          </p:nvPr>
        </p:nvSpPr>
        <p:spPr/>
        <p:txBody>
          <a:bodyPr/>
          <a:lstStyle/>
          <a:p>
            <a:pPr algn="ctr" eaLnBrk="1" hangingPunct="1">
              <a:lnSpc>
                <a:spcPct val="130000"/>
              </a:lnSpc>
              <a:buFont typeface="Wingdings" pitchFamily="2" charset="2"/>
              <a:buNone/>
            </a:pPr>
            <a:r>
              <a:rPr lang="en-GB" sz="2400" i="1" smtClean="0"/>
              <a:t>Every line, every phrase, may pass the ordeal of deliberation and deliberate choice</a:t>
            </a:r>
            <a:r>
              <a:rPr lang="en-GB" sz="2400" smtClean="0"/>
              <a:t>.</a:t>
            </a:r>
          </a:p>
          <a:p>
            <a:pPr algn="ctr" eaLnBrk="1" hangingPunct="1">
              <a:lnSpc>
                <a:spcPct val="130000"/>
              </a:lnSpc>
              <a:buFont typeface="Wingdings" pitchFamily="2" charset="2"/>
              <a:buNone/>
            </a:pPr>
            <a:r>
              <a:rPr lang="en-GB" sz="2400" b="1" smtClean="0"/>
              <a:t>         </a:t>
            </a:r>
            <a:r>
              <a:rPr lang="en-GB" sz="2000" b="1" smtClean="0"/>
              <a:t>Samuel Taylor Coleridge</a:t>
            </a:r>
            <a:r>
              <a:rPr lang="en-GB" sz="2400" b="1" smtClean="0"/>
              <a:t> </a:t>
            </a:r>
          </a:p>
          <a:p>
            <a:pPr algn="ctr" eaLnBrk="1" hangingPunct="1">
              <a:lnSpc>
                <a:spcPct val="130000"/>
              </a:lnSpc>
              <a:buFont typeface="Wingdings" pitchFamily="2" charset="2"/>
              <a:buNone/>
            </a:pPr>
            <a:endParaRPr lang="en-GB" sz="2400" b="1" smtClean="0"/>
          </a:p>
          <a:p>
            <a:pPr algn="ctr" eaLnBrk="1" hangingPunct="1">
              <a:lnSpc>
                <a:spcPct val="130000"/>
              </a:lnSpc>
              <a:buFont typeface="Wingdings" pitchFamily="2" charset="2"/>
              <a:buNone/>
            </a:pPr>
            <a:r>
              <a:rPr lang="en-GB" sz="2400" i="1" smtClean="0"/>
              <a:t>Conscious manipulation of syntax deepens engagement and releases invention.</a:t>
            </a:r>
            <a:endParaRPr lang="en-GB" sz="2400" smtClean="0"/>
          </a:p>
          <a:p>
            <a:pPr algn="ctr" eaLnBrk="1" hangingPunct="1">
              <a:lnSpc>
                <a:spcPct val="130000"/>
              </a:lnSpc>
              <a:buFont typeface="Wingdings" pitchFamily="2" charset="2"/>
              <a:buNone/>
            </a:pPr>
            <a:r>
              <a:rPr lang="en-GB" sz="2000" b="1" smtClean="0"/>
              <a:t>         Ted Hughes</a:t>
            </a:r>
          </a:p>
          <a:p>
            <a:pPr>
              <a:lnSpc>
                <a:spcPct val="90000"/>
              </a:lnSpc>
            </a:pPr>
            <a:endParaRPr lang="en-US"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GB" smtClean="0"/>
              <a:t>The Public View </a:t>
            </a:r>
          </a:p>
        </p:txBody>
      </p:sp>
      <p:sp>
        <p:nvSpPr>
          <p:cNvPr id="21506" name="Content Placeholder 2"/>
          <p:cNvSpPr>
            <a:spLocks noGrp="1"/>
          </p:cNvSpPr>
          <p:nvPr>
            <p:ph idx="1"/>
          </p:nvPr>
        </p:nvSpPr>
        <p:spPr>
          <a:xfrm>
            <a:off x="495300" y="1981200"/>
            <a:ext cx="8915400" cy="4162425"/>
          </a:xfrm>
        </p:spPr>
        <p:txBody>
          <a:bodyPr/>
          <a:lstStyle/>
          <a:p>
            <a:pPr eaLnBrk="1" hangingPunct="1">
              <a:buFont typeface="Wingdings" pitchFamily="2" charset="2"/>
              <a:buNone/>
            </a:pPr>
            <a:r>
              <a:rPr lang="en-GB" sz="2000" smtClean="0"/>
              <a:t>SYNTAX TOO TAXING FOR TEACHERS </a:t>
            </a:r>
          </a:p>
          <a:p>
            <a:pPr eaLnBrk="1" hangingPunct="1">
              <a:buFont typeface="Wingdings" pitchFamily="2" charset="2"/>
              <a:buNone/>
            </a:pPr>
            <a:r>
              <a:rPr lang="en-GB" sz="2000" smtClean="0"/>
              <a:t>      Times Educational Supplement </a:t>
            </a:r>
          </a:p>
          <a:p>
            <a:pPr eaLnBrk="1" hangingPunct="1">
              <a:buFont typeface="Wingdings" pitchFamily="2" charset="2"/>
              <a:buNone/>
            </a:pPr>
            <a:endParaRPr lang="en-GB" sz="2000" smtClean="0"/>
          </a:p>
          <a:p>
            <a:pPr eaLnBrk="1" hangingPunct="1">
              <a:buFont typeface="Wingdings" pitchFamily="2" charset="2"/>
              <a:buNone/>
            </a:pPr>
            <a:r>
              <a:rPr lang="en-GB" sz="2000" smtClean="0"/>
              <a:t>PUPILS NEED LESSONS IN HOW TO SPEAK PROPERLY</a:t>
            </a:r>
          </a:p>
          <a:p>
            <a:pPr eaLnBrk="1" hangingPunct="1">
              <a:buFont typeface="Wingdings" pitchFamily="2" charset="2"/>
              <a:buNone/>
            </a:pPr>
            <a:r>
              <a:rPr lang="en-GB" sz="2000" smtClean="0"/>
              <a:t>      The Telegraph </a:t>
            </a:r>
          </a:p>
          <a:p>
            <a:pPr eaLnBrk="1" hangingPunct="1">
              <a:buFont typeface="Wingdings" pitchFamily="2" charset="2"/>
              <a:buNone/>
            </a:pPr>
            <a:endParaRPr lang="en-GB" sz="2000" smtClean="0"/>
          </a:p>
          <a:p>
            <a:pPr eaLnBrk="1" hangingPunct="1">
              <a:buFont typeface="Wingdings" pitchFamily="2" charset="2"/>
              <a:buNone/>
            </a:pPr>
            <a:r>
              <a:rPr lang="en-US" sz="2000" smtClean="0"/>
              <a:t>‘</a:t>
            </a:r>
            <a:r>
              <a:rPr lang="en-US" sz="2000" i="1" smtClean="0"/>
              <a:t>Teaching children about syntax and the parts of speech will result in better writing, as well as making them politer, more patriotic and less likely to become pregnant’  </a:t>
            </a:r>
            <a:r>
              <a:rPr lang="en-US" sz="2000" smtClean="0"/>
              <a:t>(Pullman 2005).</a:t>
            </a:r>
          </a:p>
          <a:p>
            <a:pPr eaLnBrk="1" hangingPunct="1">
              <a:buFont typeface="Wingdings" pitchFamily="2" charset="2"/>
              <a:buNone/>
            </a:pPr>
            <a:endParaRPr lang="en-GB" sz="2000" smtClean="0"/>
          </a:p>
        </p:txBody>
      </p:sp>
      <p:sp>
        <p:nvSpPr>
          <p:cNvPr id="21507" name="Slide Number Placeholder 3"/>
          <p:cNvSpPr>
            <a:spLocks noGrp="1"/>
          </p:cNvSpPr>
          <p:nvPr>
            <p:ph type="sldNum" sz="quarter" idx="11"/>
          </p:nvPr>
        </p:nvSpPr>
        <p:spPr>
          <a:noFill/>
        </p:spPr>
        <p:txBody>
          <a:bodyPr/>
          <a:lstStyle/>
          <a:p>
            <a:fld id="{504865BC-CD6E-4D4B-9473-62C136197376}" type="slidenum">
              <a:rPr lang="en-US" smtClean="0"/>
              <a:pPr/>
              <a:t>4</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50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GB" smtClean="0"/>
              <a:t>The Professional Position</a:t>
            </a:r>
          </a:p>
        </p:txBody>
      </p:sp>
      <p:sp>
        <p:nvSpPr>
          <p:cNvPr id="23554" name="Content Placeholder 2"/>
          <p:cNvSpPr>
            <a:spLocks noGrp="1"/>
          </p:cNvSpPr>
          <p:nvPr>
            <p:ph idx="1"/>
          </p:nvPr>
        </p:nvSpPr>
        <p:spPr>
          <a:xfrm>
            <a:off x="495300" y="1981200"/>
            <a:ext cx="8915400" cy="4327525"/>
          </a:xfrm>
        </p:spPr>
        <p:txBody>
          <a:bodyPr/>
          <a:lstStyle/>
          <a:p>
            <a:pPr eaLnBrk="1" hangingPunct="1">
              <a:lnSpc>
                <a:spcPct val="150000"/>
              </a:lnSpc>
              <a:spcBef>
                <a:spcPct val="0"/>
              </a:spcBef>
            </a:pPr>
            <a:r>
              <a:rPr lang="en-US" sz="2000" smtClean="0"/>
              <a:t>‘</a:t>
            </a:r>
            <a:r>
              <a:rPr lang="en-US" sz="2000" i="1" smtClean="0"/>
              <a:t>English teachers do not see themselves as grammar police, on the lookout for mistakes</a:t>
            </a:r>
            <a:r>
              <a:rPr lang="en-US" sz="2000" smtClean="0"/>
              <a:t>’</a:t>
            </a:r>
            <a:r>
              <a:rPr lang="en-US" sz="2000" i="1" smtClean="0"/>
              <a:t> </a:t>
            </a:r>
            <a:r>
              <a:rPr lang="en-US" sz="2000" smtClean="0"/>
              <a:t>(NCTE 2006).</a:t>
            </a:r>
            <a:endParaRPr lang="en-GB" sz="2000" smtClean="0"/>
          </a:p>
          <a:p>
            <a:pPr eaLnBrk="1" hangingPunct="1">
              <a:lnSpc>
                <a:spcPct val="150000"/>
              </a:lnSpc>
              <a:spcBef>
                <a:spcPct val="0"/>
              </a:spcBef>
            </a:pPr>
            <a:r>
              <a:rPr lang="en-US" sz="2000" i="1" smtClean="0"/>
              <a:t>‘For most people, nothing helps their writing so much as learning to ignore grammar’ </a:t>
            </a:r>
            <a:r>
              <a:rPr lang="en-US" sz="2000" smtClean="0"/>
              <a:t>(Elbow 1981)</a:t>
            </a:r>
          </a:p>
          <a:p>
            <a:pPr eaLnBrk="1" hangingPunct="1">
              <a:lnSpc>
                <a:spcPct val="150000"/>
              </a:lnSpc>
              <a:spcBef>
                <a:spcPct val="0"/>
              </a:spcBef>
            </a:pPr>
            <a:r>
              <a:rPr lang="en-GB" sz="2000" smtClean="0"/>
              <a:t>A professional tendency to counter-point grammar and creativity</a:t>
            </a:r>
          </a:p>
          <a:p>
            <a:pPr eaLnBrk="1" hangingPunct="1">
              <a:lnSpc>
                <a:spcPct val="150000"/>
              </a:lnSpc>
              <a:spcBef>
                <a:spcPct val="0"/>
              </a:spcBef>
            </a:pPr>
            <a:r>
              <a:rPr lang="en-GB" sz="2000" smtClean="0"/>
              <a:t>Professional beliefs’ continuum: from grammar as accuracy, to grammar as unhelpful, to grammar as damaging.</a:t>
            </a:r>
          </a:p>
          <a:p>
            <a:pPr marL="342900" lvl="1" indent="-342900" eaLnBrk="1" hangingPunct="1">
              <a:lnSpc>
                <a:spcPct val="150000"/>
              </a:lnSpc>
              <a:spcBef>
                <a:spcPct val="0"/>
              </a:spcBef>
              <a:buClr>
                <a:schemeClr val="bg2"/>
              </a:buClr>
              <a:buSzPct val="75000"/>
              <a:buFont typeface="Wingdings" pitchFamily="2" charset="2"/>
              <a:buChar char="n"/>
            </a:pPr>
            <a:r>
              <a:rPr lang="en-US" sz="2000" smtClean="0"/>
              <a:t>Alternative view: that knowledge about language is an entitlement</a:t>
            </a:r>
            <a:r>
              <a:rPr lang="en-GB" sz="2000" smtClean="0"/>
              <a:t>, a tool for talking about language</a:t>
            </a:r>
          </a:p>
          <a:p>
            <a:pPr eaLnBrk="1" hangingPunct="1">
              <a:lnSpc>
                <a:spcPct val="150000"/>
              </a:lnSpc>
              <a:spcBef>
                <a:spcPct val="0"/>
              </a:spcBef>
            </a:pPr>
            <a:endParaRPr lang="en-GB" sz="2000" smtClean="0"/>
          </a:p>
        </p:txBody>
      </p:sp>
      <p:sp>
        <p:nvSpPr>
          <p:cNvPr id="23555" name="Slide Number Placeholder 3"/>
          <p:cNvSpPr>
            <a:spLocks noGrp="1"/>
          </p:cNvSpPr>
          <p:nvPr>
            <p:ph type="sldNum" sz="quarter" idx="11"/>
          </p:nvPr>
        </p:nvSpPr>
        <p:spPr>
          <a:noFill/>
        </p:spPr>
        <p:txBody>
          <a:bodyPr/>
          <a:lstStyle/>
          <a:p>
            <a:fld id="{B6B448EC-A869-4ED0-A2C2-820CFB01457B}" type="slidenum">
              <a:rPr lang="en-US" smtClean="0"/>
              <a:pPr/>
              <a:t>5</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238125" y="457200"/>
            <a:ext cx="9431338" cy="1371600"/>
          </a:xfrm>
        </p:spPr>
        <p:txBody>
          <a:bodyPr/>
          <a:lstStyle/>
          <a:p>
            <a:pPr eaLnBrk="1" hangingPunct="1"/>
            <a:r>
              <a:rPr lang="en-GB" smtClean="0"/>
              <a:t>Reprise: grammar - a contested area</a:t>
            </a:r>
          </a:p>
        </p:txBody>
      </p:sp>
      <p:sp>
        <p:nvSpPr>
          <p:cNvPr id="24578" name="Content Placeholder 2"/>
          <p:cNvSpPr>
            <a:spLocks noGrp="1"/>
          </p:cNvSpPr>
          <p:nvPr>
            <p:ph idx="1"/>
          </p:nvPr>
        </p:nvSpPr>
        <p:spPr>
          <a:xfrm>
            <a:off x="382588" y="1773238"/>
            <a:ext cx="9028112" cy="4824412"/>
          </a:xfrm>
        </p:spPr>
        <p:txBody>
          <a:bodyPr/>
          <a:lstStyle/>
          <a:p>
            <a:pPr eaLnBrk="1" hangingPunct="1">
              <a:lnSpc>
                <a:spcPct val="150000"/>
              </a:lnSpc>
              <a:spcBef>
                <a:spcPct val="0"/>
              </a:spcBef>
            </a:pPr>
            <a:r>
              <a:rPr lang="en-GB" sz="2000" smtClean="0"/>
              <a:t>Public/political view of grammar: </a:t>
            </a:r>
          </a:p>
          <a:p>
            <a:pPr lvl="1" eaLnBrk="1" hangingPunct="1">
              <a:lnSpc>
                <a:spcPct val="150000"/>
              </a:lnSpc>
              <a:spcBef>
                <a:spcPct val="0"/>
              </a:spcBef>
              <a:buFont typeface="Wingdings" pitchFamily="2" charset="2"/>
              <a:buChar char="v"/>
            </a:pPr>
            <a:r>
              <a:rPr lang="en-GB" sz="1800" smtClean="0"/>
              <a:t>error, accuracy and (moral) standards</a:t>
            </a:r>
          </a:p>
          <a:p>
            <a:pPr eaLnBrk="1" hangingPunct="1">
              <a:lnSpc>
                <a:spcPct val="150000"/>
              </a:lnSpc>
              <a:spcBef>
                <a:spcPct val="0"/>
              </a:spcBef>
            </a:pPr>
            <a:r>
              <a:rPr lang="en-GB" sz="2000" smtClean="0"/>
              <a:t>Professional view of grammar: </a:t>
            </a:r>
          </a:p>
          <a:p>
            <a:pPr lvl="1" eaLnBrk="1" hangingPunct="1">
              <a:lnSpc>
                <a:spcPct val="150000"/>
              </a:lnSpc>
              <a:spcBef>
                <a:spcPct val="0"/>
              </a:spcBef>
              <a:buFont typeface="Wingdings" pitchFamily="2" charset="2"/>
              <a:buChar char="v"/>
            </a:pPr>
            <a:r>
              <a:rPr lang="en-GB" sz="1800" smtClean="0"/>
              <a:t>Teaching grammar is pointless, even damaging</a:t>
            </a:r>
          </a:p>
          <a:p>
            <a:pPr lvl="1" eaLnBrk="1" hangingPunct="1">
              <a:lnSpc>
                <a:spcPct val="150000"/>
              </a:lnSpc>
              <a:spcBef>
                <a:spcPct val="0"/>
              </a:spcBef>
              <a:buFont typeface="Wingdings" pitchFamily="2" charset="2"/>
              <a:buChar char="v"/>
            </a:pPr>
            <a:r>
              <a:rPr lang="en-GB" sz="1800" smtClean="0"/>
              <a:t>Teaching grammar has no impact on students’ writing</a:t>
            </a:r>
          </a:p>
          <a:p>
            <a:pPr lvl="1" eaLnBrk="1" hangingPunct="1">
              <a:lnSpc>
                <a:spcPct val="150000"/>
              </a:lnSpc>
              <a:spcBef>
                <a:spcPct val="0"/>
              </a:spcBef>
              <a:buFont typeface="Wingdings" pitchFamily="2" charset="2"/>
              <a:buChar char="v"/>
            </a:pPr>
            <a:r>
              <a:rPr lang="en-GB" sz="1800" smtClean="0"/>
              <a:t>Teaching grammar is a valuable part of knowledge about language</a:t>
            </a:r>
          </a:p>
          <a:p>
            <a:pPr eaLnBrk="1" hangingPunct="1">
              <a:lnSpc>
                <a:spcPct val="150000"/>
              </a:lnSpc>
              <a:spcBef>
                <a:spcPct val="0"/>
              </a:spcBef>
            </a:pPr>
            <a:r>
              <a:rPr lang="en-GB" sz="2000" smtClean="0"/>
              <a:t>Research on grammar:</a:t>
            </a:r>
          </a:p>
          <a:p>
            <a:pPr lvl="1" eaLnBrk="1" hangingPunct="1">
              <a:lnSpc>
                <a:spcPct val="150000"/>
              </a:lnSpc>
              <a:spcBef>
                <a:spcPct val="0"/>
              </a:spcBef>
              <a:buFont typeface="Wingdings" pitchFamily="2" charset="2"/>
              <a:buChar char="v"/>
            </a:pPr>
            <a:r>
              <a:rPr lang="en-GB" sz="1800" smtClean="0"/>
              <a:t>Repeated studies showing no evidence of impact on writing</a:t>
            </a:r>
          </a:p>
          <a:p>
            <a:pPr lvl="1" eaLnBrk="1" hangingPunct="1">
              <a:lnSpc>
                <a:spcPct val="150000"/>
              </a:lnSpc>
              <a:spcBef>
                <a:spcPct val="0"/>
              </a:spcBef>
              <a:buFont typeface="Wingdings" pitchFamily="2" charset="2"/>
              <a:buChar char="v"/>
            </a:pPr>
            <a:r>
              <a:rPr lang="en-GB" sz="1800" smtClean="0"/>
              <a:t>No studies which investigated teaching grammar meaningfully in context of writing instruction</a:t>
            </a:r>
          </a:p>
          <a:p>
            <a:pPr lvl="1" eaLnBrk="1" hangingPunct="1">
              <a:lnSpc>
                <a:spcPct val="150000"/>
              </a:lnSpc>
              <a:spcBef>
                <a:spcPct val="0"/>
              </a:spcBef>
              <a:buFont typeface="Wingdings" pitchFamily="2" charset="2"/>
              <a:buChar char="v"/>
            </a:pPr>
            <a:r>
              <a:rPr lang="en-GB" sz="1800" smtClean="0"/>
              <a:t>No studies conducted in the UK educational context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GB" smtClean="0"/>
              <a:t>Grammar in England</a:t>
            </a:r>
          </a:p>
        </p:txBody>
      </p:sp>
      <p:sp>
        <p:nvSpPr>
          <p:cNvPr id="26626" name="Content Placeholder 2"/>
          <p:cNvSpPr>
            <a:spLocks noGrp="1"/>
          </p:cNvSpPr>
          <p:nvPr>
            <p:ph idx="1"/>
          </p:nvPr>
        </p:nvSpPr>
        <p:spPr>
          <a:xfrm>
            <a:off x="415925" y="1844675"/>
            <a:ext cx="9290050" cy="4537075"/>
          </a:xfrm>
        </p:spPr>
        <p:txBody>
          <a:bodyPr/>
          <a:lstStyle/>
          <a:p>
            <a:pPr eaLnBrk="1" hangingPunct="1">
              <a:lnSpc>
                <a:spcPts val="2800"/>
              </a:lnSpc>
              <a:buFont typeface="Wingdings" pitchFamily="2" charset="2"/>
              <a:buNone/>
            </a:pPr>
            <a:r>
              <a:rPr lang="en-GB" sz="2000" b="1" smtClean="0"/>
              <a:t>Policy:</a:t>
            </a:r>
          </a:p>
          <a:p>
            <a:pPr eaLnBrk="1" hangingPunct="1">
              <a:lnSpc>
                <a:spcPts val="2800"/>
              </a:lnSpc>
            </a:pPr>
            <a:r>
              <a:rPr lang="en-GB" sz="2000" smtClean="0"/>
              <a:t>Grammar has been included in the National Curriculum for English since 1995</a:t>
            </a:r>
          </a:p>
          <a:p>
            <a:pPr eaLnBrk="1" hangingPunct="1">
              <a:lnSpc>
                <a:spcPts val="2800"/>
              </a:lnSpc>
            </a:pPr>
            <a:r>
              <a:rPr lang="en-GB" sz="2000" smtClean="0"/>
              <a:t>Linked with language study and knowledge about language</a:t>
            </a:r>
          </a:p>
          <a:p>
            <a:pPr eaLnBrk="1" hangingPunct="1">
              <a:lnSpc>
                <a:spcPts val="2800"/>
              </a:lnSpc>
            </a:pPr>
            <a:r>
              <a:rPr lang="en-GB" sz="2000" smtClean="0"/>
              <a:t>National Literacy Strategy/KS3 Framework for English included grammar</a:t>
            </a:r>
          </a:p>
          <a:p>
            <a:pPr eaLnBrk="1" hangingPunct="1">
              <a:lnSpc>
                <a:spcPts val="2800"/>
              </a:lnSpc>
            </a:pPr>
            <a:r>
              <a:rPr lang="en-GB" sz="2000" smtClean="0"/>
              <a:t>Several key resources – Grammar for Reading; Grammar for Writing – which gave grammar a learning focus.</a:t>
            </a:r>
          </a:p>
          <a:p>
            <a:pPr eaLnBrk="1" hangingPunct="1">
              <a:lnSpc>
                <a:spcPts val="2800"/>
              </a:lnSpc>
              <a:buFont typeface="Wingdings" pitchFamily="2" charset="2"/>
              <a:buNone/>
            </a:pPr>
            <a:endParaRPr lang="en-GB" sz="2000" b="1" smtClean="0"/>
          </a:p>
          <a:p>
            <a:pPr eaLnBrk="1" hangingPunct="1">
              <a:lnSpc>
                <a:spcPts val="2800"/>
              </a:lnSpc>
              <a:buFont typeface="Wingdings" pitchFamily="2" charset="2"/>
              <a:buNone/>
            </a:pPr>
            <a:r>
              <a:rPr lang="en-GB" sz="2000" b="1" smtClean="0"/>
              <a:t>Practice:</a:t>
            </a:r>
          </a:p>
          <a:p>
            <a:pPr eaLnBrk="1" hangingPunct="1">
              <a:lnSpc>
                <a:spcPts val="2800"/>
              </a:lnSpc>
            </a:pPr>
            <a:r>
              <a:rPr lang="en-GB" sz="2000" smtClean="0"/>
              <a:t>Lots of teaching of terminology in primary schools</a:t>
            </a:r>
          </a:p>
          <a:p>
            <a:pPr eaLnBrk="1" hangingPunct="1">
              <a:lnSpc>
                <a:spcPts val="2800"/>
              </a:lnSpc>
            </a:pPr>
            <a:r>
              <a:rPr lang="en-GB" sz="2000" smtClean="0"/>
              <a:t>New mantras: </a:t>
            </a:r>
            <a:r>
              <a:rPr lang="en-GB" sz="2000" i="1" smtClean="0"/>
              <a:t>use connectives; use complex sentences; put in more adjectives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2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62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62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62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2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62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62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GB" smtClean="0"/>
              <a:t>The Research Design</a:t>
            </a:r>
          </a:p>
        </p:txBody>
      </p:sp>
      <p:sp>
        <p:nvSpPr>
          <p:cNvPr id="27650" name="Content Placeholder 2"/>
          <p:cNvSpPr>
            <a:spLocks noGrp="1"/>
          </p:cNvSpPr>
          <p:nvPr>
            <p:ph sz="half" idx="1"/>
          </p:nvPr>
        </p:nvSpPr>
        <p:spPr>
          <a:xfrm>
            <a:off x="495300" y="1981200"/>
            <a:ext cx="8458200" cy="3886200"/>
          </a:xfrm>
        </p:spPr>
        <p:txBody>
          <a:bodyPr/>
          <a:lstStyle/>
          <a:p>
            <a:pPr algn="ctr" eaLnBrk="1" hangingPunct="1">
              <a:lnSpc>
                <a:spcPct val="150000"/>
              </a:lnSpc>
              <a:buFont typeface="Wingdings" pitchFamily="2" charset="2"/>
              <a:buNone/>
            </a:pPr>
            <a:r>
              <a:rPr lang="en-GB" sz="2000" smtClean="0"/>
              <a:t>RCT Cluster trial  +  Qualitative Study</a:t>
            </a:r>
          </a:p>
          <a:p>
            <a:pPr algn="ctr" eaLnBrk="1" hangingPunct="1">
              <a:lnSpc>
                <a:spcPct val="150000"/>
              </a:lnSpc>
              <a:buFont typeface="Wingdings" pitchFamily="2" charset="2"/>
              <a:buNone/>
            </a:pPr>
            <a:endParaRPr lang="en-GB" sz="2000" smtClean="0"/>
          </a:p>
          <a:p>
            <a:pPr algn="ctr" eaLnBrk="1" hangingPunct="1">
              <a:lnSpc>
                <a:spcPct val="150000"/>
              </a:lnSpc>
              <a:buFont typeface="Wingdings" pitchFamily="2" charset="2"/>
              <a:buNone/>
            </a:pPr>
            <a:endParaRPr lang="en-GB" sz="2000" smtClean="0"/>
          </a:p>
          <a:p>
            <a:pPr algn="ctr" eaLnBrk="1" hangingPunct="1">
              <a:lnSpc>
                <a:spcPct val="150000"/>
              </a:lnSpc>
              <a:buFont typeface="Wingdings" pitchFamily="2" charset="2"/>
              <a:buNone/>
            </a:pPr>
            <a:r>
              <a:rPr lang="en-GB" sz="2000" smtClean="0"/>
              <a:t>Three year study with one year intervention</a:t>
            </a:r>
          </a:p>
          <a:p>
            <a:pPr algn="ctr" eaLnBrk="1" hangingPunct="1">
              <a:lnSpc>
                <a:spcPct val="150000"/>
              </a:lnSpc>
              <a:buFont typeface="Wingdings" pitchFamily="2" charset="2"/>
              <a:buNone/>
            </a:pPr>
            <a:endParaRPr lang="en-GB" sz="2000" smtClean="0"/>
          </a:p>
          <a:p>
            <a:pPr algn="ctr" eaLnBrk="1" hangingPunct="1">
              <a:lnSpc>
                <a:spcPct val="150000"/>
              </a:lnSpc>
              <a:buFont typeface="Wingdings" pitchFamily="2" charset="2"/>
              <a:buNone/>
            </a:pPr>
            <a:endParaRPr lang="en-GB" sz="2000" smtClean="0"/>
          </a:p>
          <a:p>
            <a:pPr algn="ctr" eaLnBrk="1" hangingPunct="1">
              <a:lnSpc>
                <a:spcPct val="150000"/>
              </a:lnSpc>
              <a:buFont typeface="Wingdings" pitchFamily="2" charset="2"/>
              <a:buNone/>
            </a:pPr>
            <a:r>
              <a:rPr lang="en-GB" sz="2000" smtClean="0"/>
              <a:t>Better understanding of what, how and why </a:t>
            </a:r>
          </a:p>
          <a:p>
            <a:pPr algn="ctr" eaLnBrk="1" hangingPunct="1">
              <a:lnSpc>
                <a:spcPct val="150000"/>
              </a:lnSpc>
              <a:buFont typeface="Wingdings" pitchFamily="2" charset="2"/>
              <a:buNone/>
            </a:pPr>
            <a:r>
              <a:rPr lang="en-GB" sz="2000" smtClean="0"/>
              <a:t>grammar teaching ‘works’?</a:t>
            </a:r>
          </a:p>
        </p:txBody>
      </p:sp>
      <p:sp>
        <p:nvSpPr>
          <p:cNvPr id="5" name="Down Arrow 4"/>
          <p:cNvSpPr/>
          <p:nvPr/>
        </p:nvSpPr>
        <p:spPr>
          <a:xfrm>
            <a:off x="4452938" y="2786063"/>
            <a:ext cx="285750" cy="500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Down Arrow 5"/>
          <p:cNvSpPr/>
          <p:nvPr/>
        </p:nvSpPr>
        <p:spPr>
          <a:xfrm>
            <a:off x="4524375" y="4357688"/>
            <a:ext cx="285750" cy="500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GB" smtClean="0"/>
              <a:t>The sample</a:t>
            </a:r>
          </a:p>
        </p:txBody>
      </p:sp>
      <p:sp>
        <p:nvSpPr>
          <p:cNvPr id="28674" name="Content Placeholder 2"/>
          <p:cNvSpPr>
            <a:spLocks noGrp="1"/>
          </p:cNvSpPr>
          <p:nvPr>
            <p:ph idx="1"/>
          </p:nvPr>
        </p:nvSpPr>
        <p:spPr>
          <a:xfrm>
            <a:off x="452438" y="2000250"/>
            <a:ext cx="8858250" cy="4572000"/>
          </a:xfrm>
        </p:spPr>
        <p:txBody>
          <a:bodyPr/>
          <a:lstStyle/>
          <a:p>
            <a:pPr eaLnBrk="1" hangingPunct="1">
              <a:lnSpc>
                <a:spcPct val="150000"/>
              </a:lnSpc>
            </a:pPr>
            <a:r>
              <a:rPr lang="en-GB" sz="2000" smtClean="0"/>
              <a:t>32 schools from the South-West and the Midlands</a:t>
            </a:r>
          </a:p>
          <a:p>
            <a:pPr eaLnBrk="1" hangingPunct="1">
              <a:lnSpc>
                <a:spcPct val="150000"/>
              </a:lnSpc>
            </a:pPr>
            <a:r>
              <a:rPr lang="en-GB" sz="2000" smtClean="0"/>
              <a:t>Random selection using LA school lists and random number generator</a:t>
            </a:r>
          </a:p>
          <a:p>
            <a:pPr eaLnBrk="1" hangingPunct="1">
              <a:lnSpc>
                <a:spcPct val="150000"/>
              </a:lnSpc>
            </a:pPr>
            <a:r>
              <a:rPr lang="en-GB" sz="2000" smtClean="0"/>
              <a:t>One year 8 class (12-13 year olds) in each school as the student sample</a:t>
            </a:r>
          </a:p>
          <a:p>
            <a:pPr eaLnBrk="1" hangingPunct="1">
              <a:lnSpc>
                <a:spcPct val="150000"/>
              </a:lnSpc>
            </a:pPr>
            <a:r>
              <a:rPr lang="en-GB" sz="2000" smtClean="0"/>
              <a:t>32 focus students (one per school, stratified by gender)</a:t>
            </a:r>
          </a:p>
          <a:p>
            <a:pPr eaLnBrk="1" hangingPunct="1">
              <a:lnSpc>
                <a:spcPct val="150000"/>
              </a:lnSpc>
            </a:pPr>
            <a:r>
              <a:rPr lang="en-GB" sz="2000" smtClean="0"/>
              <a:t>32 participating teachers (one per school)</a:t>
            </a:r>
          </a:p>
          <a:p>
            <a:pPr eaLnBrk="1" hangingPunct="1">
              <a:lnSpc>
                <a:spcPct val="150000"/>
              </a:lnSpc>
            </a:pPr>
            <a:r>
              <a:rPr lang="en-GB" sz="2000" smtClean="0"/>
              <a:t>Teachers undertook a ‘grammar test’ (LSK) – sample divided so that those with strong LSK were evenly divided between groups, then rest of teachers randomly allocated to intervention or comparison group.</a:t>
            </a:r>
          </a:p>
          <a:p>
            <a:pPr eaLnBrk="1" hangingPunct="1">
              <a:lnSpc>
                <a:spcPct val="150000"/>
              </a:lnSpc>
            </a:pPr>
            <a:endParaRPr lang="en-GB" sz="20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1519</TotalTime>
  <Words>2249</Words>
  <Application>Microsoft Office PowerPoint</Application>
  <PresentationFormat>A4 Paper (210x297 mm)</PresentationFormat>
  <Paragraphs>208</Paragraphs>
  <Slides>35</Slides>
  <Notes>8</Notes>
  <HiddenSlides>0</HiddenSlides>
  <MMClips>0</MMClips>
  <ScaleCrop>false</ScaleCrop>
  <HeadingPairs>
    <vt:vector size="6" baseType="variant">
      <vt:variant>
        <vt:lpstr>Fonts Used</vt:lpstr>
      </vt:variant>
      <vt:variant>
        <vt:i4>4</vt:i4>
      </vt:variant>
      <vt:variant>
        <vt:lpstr>Design Template</vt:lpstr>
      </vt:variant>
      <vt:variant>
        <vt:i4>2</vt:i4>
      </vt:variant>
      <vt:variant>
        <vt:lpstr>Slide Titles</vt:lpstr>
      </vt:variant>
      <vt:variant>
        <vt:i4>35</vt:i4>
      </vt:variant>
    </vt:vector>
  </HeadingPairs>
  <TitlesOfParts>
    <vt:vector size="41" baseType="lpstr">
      <vt:lpstr>Arial</vt:lpstr>
      <vt:lpstr>Wingdings</vt:lpstr>
      <vt:lpstr>Arial Black</vt:lpstr>
      <vt:lpstr>Times New Roman</vt:lpstr>
      <vt:lpstr>Pixel</vt:lpstr>
      <vt:lpstr>Pixel</vt:lpstr>
      <vt:lpstr>Slide 1</vt:lpstr>
      <vt:lpstr>Slide 2</vt:lpstr>
      <vt:lpstr>The Error Fallacy</vt:lpstr>
      <vt:lpstr>The Public View </vt:lpstr>
      <vt:lpstr>The Professional Position</vt:lpstr>
      <vt:lpstr>Reprise: grammar - a contested area</vt:lpstr>
      <vt:lpstr>Grammar in England</vt:lpstr>
      <vt:lpstr>The Research Design</vt:lpstr>
      <vt:lpstr>The sample</vt:lpstr>
      <vt:lpstr>The Intervention</vt:lpstr>
      <vt:lpstr>Contextualised grammar teaching</vt:lpstr>
      <vt:lpstr>Contextualised grammar teaching</vt:lpstr>
      <vt:lpstr>The Qualitative component</vt:lpstr>
      <vt:lpstr>The Results</vt:lpstr>
      <vt:lpstr>Comparison v Intervention</vt:lpstr>
      <vt:lpstr>What the teachers said</vt:lpstr>
      <vt:lpstr>What the observations revealed</vt:lpstr>
      <vt:lpstr>What the students said</vt:lpstr>
      <vt:lpstr>Writing Conversations</vt:lpstr>
      <vt:lpstr>Writing Conversations</vt:lpstr>
      <vt:lpstr>Writing Conversations</vt:lpstr>
      <vt:lpstr>Writing Conversations</vt:lpstr>
      <vt:lpstr>Writing Conversations</vt:lpstr>
      <vt:lpstr>Slide 24</vt:lpstr>
      <vt:lpstr>Hollow Metalanguage</vt:lpstr>
      <vt:lpstr>Rottweiler Syndrome</vt:lpstr>
      <vt:lpstr>But...</vt:lpstr>
      <vt:lpstr>Schooled Knowledge</vt:lpstr>
      <vt:lpstr>Teacher Grammar Knowledge</vt:lpstr>
      <vt:lpstr>Grammar Subject Knowledge</vt:lpstr>
      <vt:lpstr>Teachers’ linguistic knowledge</vt:lpstr>
      <vt:lpstr>Teachers’ linguistic knowledge</vt:lpstr>
      <vt:lpstr>Teachers’ views about grammar</vt:lpstr>
      <vt:lpstr>Grammar and Writing?</vt:lpstr>
      <vt:lpstr>Slide 35</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damyhill</cp:lastModifiedBy>
  <cp:revision>198</cp:revision>
  <dcterms:created xsi:type="dcterms:W3CDTF">2006-06-23T08:27:44Z</dcterms:created>
  <dcterms:modified xsi:type="dcterms:W3CDTF">2010-07-04T12:45:07Z</dcterms:modified>
</cp:coreProperties>
</file>