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ms-office.legacyDiagramTex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2"/>
  </p:notesMasterIdLst>
  <p:handoutMasterIdLst>
    <p:handoutMasterId r:id="rId23"/>
  </p:handoutMasterIdLst>
  <p:sldIdLst>
    <p:sldId id="256" r:id="rId2"/>
    <p:sldId id="293" r:id="rId3"/>
    <p:sldId id="257" r:id="rId4"/>
    <p:sldId id="304" r:id="rId5"/>
    <p:sldId id="259" r:id="rId6"/>
    <p:sldId id="303" r:id="rId7"/>
    <p:sldId id="308" r:id="rId8"/>
    <p:sldId id="306" r:id="rId9"/>
    <p:sldId id="310" r:id="rId10"/>
    <p:sldId id="297" r:id="rId11"/>
    <p:sldId id="320" r:id="rId12"/>
    <p:sldId id="312" r:id="rId13"/>
    <p:sldId id="313" r:id="rId14"/>
    <p:sldId id="311" r:id="rId15"/>
    <p:sldId id="316" r:id="rId16"/>
    <p:sldId id="314" r:id="rId17"/>
    <p:sldId id="315" r:id="rId18"/>
    <p:sldId id="318" r:id="rId19"/>
    <p:sldId id="317" r:id="rId20"/>
    <p:sldId id="28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F66FF"/>
    <a:srgbClr val="CCCC00"/>
    <a:srgbClr val="B2B2B2"/>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95" autoAdjust="0"/>
    <p:restoredTop sz="94660"/>
  </p:normalViewPr>
  <p:slideViewPr>
    <p:cSldViewPr>
      <p:cViewPr varScale="1">
        <p:scale>
          <a:sx n="74" d="100"/>
          <a:sy n="74" d="100"/>
        </p:scale>
        <p:origin x="-7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06/relationships/legacyDocTextInfo" Target="legacyDocTextInfo.bin"/><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80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80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80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7E56B5-EB9C-4A0E-BBB7-849C9C44A36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66A1AF5-5A00-40C1-B71A-11FC5290B10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30508-C117-4E74-B4FC-FAC2BA10FD19}" type="slidenum">
              <a:rPr lang="en-US"/>
              <a:pPr/>
              <a:t>1</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sz="16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71C2A-22E5-44B2-A13D-BFB1AF7743F0}" type="slidenum">
              <a:rPr lang="en-US"/>
              <a:pPr/>
              <a:t>10</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GB"/>
              <a:t>Recognition from several teachers of problematic subjective nature of judgment and therefore need for external measure of standardised assessment criteria but in fact very clear patterns emerged from analysis and comparison of teacher interview data: </a:t>
            </a:r>
          </a:p>
          <a:p>
            <a:r>
              <a:rPr lang="en-GB"/>
              <a:t>31 teachers in study – 4 have been counted twice because genuinely split (2 between creativity and competence/technical accuracy, believing them equally important and 2 between conscious crafting and fit for purpose where this is overlap anyway – notion of writing as deliberate design – value placed on process over product.</a:t>
            </a:r>
          </a:p>
          <a:p>
            <a:r>
              <a:rPr lang="en-GB"/>
              <a:t>Point being made here is that matters of judgement about writing quality seem linked to/dependent on dominant constructs of writing quality – what the individual teacher values above and beyond what published criteria reward. Reference to these constructs more than reference to the published ‘gold standard’ may be important factor in the “somewhat indeterminate process” of teacher judgement suggested by Lumley.</a:t>
            </a:r>
          </a:p>
          <a:p>
            <a:r>
              <a:rPr lang="en-GB"/>
              <a:t>Also illuminates the reasons why some teachers are happier than others with assessment criteria (see 4 slides on) Only 3 teachers believed there was a good match between their own view of writing quality and published assessment criteria. Two of these had “fit for purpose” as their main construct, the third saw good writing as a blend of creativity and competence and was happy that this mix was reflected in national criteria.</a:t>
            </a:r>
          </a:p>
          <a:p>
            <a:r>
              <a:rPr lang="en-GB"/>
              <a:t>13 teachers felt a mismatch between their own construct of good writing and published criteria – of these, 4 had self-expression as main construct, 5 had emotionally engaging; 2 thought good writing was too instinctive and natural to teach or judge; 2 wanted more reward for the process of writing and individual effort in crafting.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2B12F4-5DB4-4D6B-BFA3-8E4A011E2928}" type="slidenum">
              <a:rPr lang="en-US"/>
              <a:pPr/>
              <a:t>11</a:t>
            </a:fld>
            <a:endParaRPr lang="en-US"/>
          </a:p>
        </p:txBody>
      </p:sp>
      <p:sp>
        <p:nvSpPr>
          <p:cNvPr id="176130" name="Rectangle 2"/>
          <p:cNvSpPr>
            <a:spLocks noRot="1" noChangeArrowheads="1" noTextEdit="1"/>
          </p:cNvSpPr>
          <p:nvPr>
            <p:ph type="sldImg"/>
          </p:nvPr>
        </p:nvSpPr>
        <p:spPr>
          <a:ln/>
        </p:spPr>
      </p:sp>
      <p:sp>
        <p:nvSpPr>
          <p:cNvPr id="176131" name="Rectangle 3"/>
          <p:cNvSpPr>
            <a:spLocks noGrp="1" noChangeArrowheads="1"/>
          </p:cNvSpPr>
          <p:nvPr>
            <p:ph type="body" idx="1"/>
          </p:nvPr>
        </p:nvSpPr>
        <p:spPr/>
        <p:txBody>
          <a:bodyPr/>
          <a:lstStyle/>
          <a:p>
            <a:r>
              <a:rPr lang="en-GB"/>
              <a:t>Next two slides illustrate two different constructs – emotionally engaging and fit for purpose – in more detail</a:t>
            </a:r>
            <a:endParaRPr lang="en-US"/>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336119-4EF4-450B-91CA-96BF443ED322}" type="slidenum">
              <a:rPr lang="en-US"/>
              <a:pPr/>
              <a:t>12</a:t>
            </a:fld>
            <a:endParaRPr lang="en-US"/>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4120A-A585-4AEF-8261-A73B8F2609D2}" type="slidenum">
              <a:rPr lang="en-US"/>
              <a:pPr/>
              <a:t>13</a:t>
            </a:fld>
            <a:endParaRPr lang="en-US"/>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90CA7-F5D9-4F31-A492-7BFA536D703D}" type="slidenum">
              <a:rPr lang="en-US"/>
              <a:pPr/>
              <a:t>14</a:t>
            </a:fld>
            <a:endParaRPr lang="en-US"/>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r>
              <a:rPr lang="en-GB"/>
              <a:t>National assessment criteria reward the wrong things! </a:t>
            </a:r>
          </a:p>
          <a:p>
            <a:r>
              <a:rPr lang="en-GB"/>
              <a:t>Only 3 teachers believed there was a good match between their own view of writing quality and published assessment criteria. Two of these had fit for purpose as their main construct, the third saw good writing as a blend of creativity and competence and was happy that this mix was reflected in national criteria.</a:t>
            </a:r>
          </a:p>
          <a:p>
            <a:r>
              <a:rPr lang="en-GB"/>
              <a:t>14 teachers felt a mismatch between their own construct of good writing and published criteria – of these, 5 had self-expression as main construct, 5 had emotionally engaging; 2 thought good writing was too instinctive and natural to teach or judge; 2 wanted more reward for the process of writing and individual effort in crafting.</a:t>
            </a:r>
          </a:p>
          <a:p>
            <a:r>
              <a:rPr lang="en-GB"/>
              <a:t>Genuine ambivalence – most sharply felt as tension between explicit nature of teaching implied by assessment criteria and feeling that such criteria do not allow for a holistic view of writing or that they reduce writing to a set of tick boxes.</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51E580-9DB1-4809-931B-B6369AF3B83A}" type="slidenum">
              <a:rPr lang="en-US"/>
              <a:pPr/>
              <a:t>15</a:t>
            </a:fld>
            <a:endParaRPr lang="en-US"/>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r>
              <a:rPr lang="en-GB"/>
              <a:t>Verbatim comments from teachers are in italics; otherwise, comments are my summary</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B7FA7-7476-4029-AD56-317691920B29}" type="slidenum">
              <a:rPr lang="en-US"/>
              <a:pPr/>
              <a:t>17</a:t>
            </a:fld>
            <a:endParaRPr lang="en-US"/>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GB"/>
              <a:t>Back to idea of community of practice and community of interpreters. Likely that teachers’ personal taste will influence exchanges with students. Data analysed: notes made during termly classroom observations during visits to project schools, where judgements about quality are verbalised by the teacher, in the context of the particular writing focus, but also about writing in general. These verbalised judgements are usually made when learning objectives are being explained, when writing tasks are being set up or when writing is being evaluated. Suggestion from analysis of this data is that verbalised judgements can be quite different depending on teacher’s personal construct of quality. This slide and the next one show contrast between 2 teachers – one who chiefly values writing that is emotionally engaging and one who chiefly values writing that is fit for purpose. </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C65A95-EDD4-46AF-87D8-A665F2848361}" type="slidenum">
              <a:rPr lang="en-US"/>
              <a:pPr/>
              <a:t>18</a:t>
            </a:fld>
            <a:endParaRPr lang="en-US"/>
          </a:p>
        </p:txBody>
      </p:sp>
      <p:sp>
        <p:nvSpPr>
          <p:cNvPr id="169986" name="Rectangle 2"/>
          <p:cNvSpPr>
            <a:spLocks noRot="1" noChangeArrowheads="1" noTextEdit="1"/>
          </p:cNvSpPr>
          <p:nvPr>
            <p:ph type="sldImg"/>
          </p:nvPr>
        </p:nvSpPr>
        <p:spPr>
          <a:ln/>
        </p:spPr>
      </p:sp>
      <p:sp>
        <p:nvSpPr>
          <p:cNvPr id="169987" name="Rectangle 3"/>
          <p:cNvSpPr>
            <a:spLocks noGrp="1" noChangeArrowheads="1"/>
          </p:cNvSpPr>
          <p:nvPr>
            <p:ph type="body" idx="1"/>
          </p:nvPr>
        </p:nvSpPr>
        <p:spPr/>
        <p:txBody>
          <a:bodyPr/>
          <a:lstStyle/>
          <a:p>
            <a:r>
              <a:rPr lang="en-GB"/>
              <a:t>Verbatim comments are in italics</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967F79-5DBF-46E8-B144-7209ABFBA8B2}" type="slidenum">
              <a:rPr lang="en-US"/>
              <a:pPr/>
              <a:t>19</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r>
              <a:rPr lang="en-GB"/>
              <a:t>Picking up again on the idea of writing as “community of practice”. What teachers value and how those value judgements are conveyed within the writing classroom are likely to play an important part in developing students’ judgements within a “community of interpreters” – part of initiating students into “guild knowledge” about writing (Sadler)? </a:t>
            </a:r>
          </a:p>
          <a:p>
            <a:r>
              <a:rPr lang="en-GB"/>
              <a:t>May be useful to see teacher judgements about quality in terms of tacit v. explicit (hence looking at classroom interaction and talk – points at which tacit value judgements are made explicit). But difficult to tell how conscious teachers are about their own judgement processes – poses methodological as well as conceptual problems. </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706E9A-DCB3-48FC-A768-EEE04B4C1CA9}" type="slidenum">
              <a:rPr lang="en-US"/>
              <a:pPr/>
              <a:t>2</a:t>
            </a:fld>
            <a:endParaRPr 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32EE35-B592-4295-838E-2EB2799D2D37}" type="slidenum">
              <a:rPr lang="en-US"/>
              <a:pPr/>
              <a:t>3</a:t>
            </a:fld>
            <a:endParaRPr 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GB"/>
              <a:t>Research questions:</a:t>
            </a:r>
          </a:p>
          <a:p>
            <a:r>
              <a:rPr lang="en-GB"/>
              <a:t>How do teachers and students conceptualise good writing?</a:t>
            </a:r>
          </a:p>
          <a:p>
            <a:r>
              <a:rPr lang="en-GB"/>
              <a:t>How do students derive their understanding of good writing?</a:t>
            </a:r>
          </a:p>
          <a:p>
            <a:r>
              <a:rPr lang="en-GB"/>
              <a:t>What part do published national standardised assessment criteria play in teachers’ evaluations of writing quality?</a:t>
            </a:r>
          </a:p>
          <a:p>
            <a:r>
              <a:rPr lang="en-GB"/>
              <a:t>Explanation of theoretical standpoint:</a:t>
            </a:r>
          </a:p>
          <a:p>
            <a:r>
              <a:rPr lang="en-GB"/>
              <a:t>Much writing assessment research concerned with summative high stakes testing and inter-rater reliability; has largely neglected context of discourse community of classroom</a:t>
            </a:r>
          </a:p>
          <a:p>
            <a:r>
              <a:rPr lang="en-GB"/>
              <a:t>Theoretical assumptions: Writing is social and cultural activity</a:t>
            </a:r>
          </a:p>
          <a:p>
            <a:r>
              <a:rPr lang="en-GB"/>
              <a:t>Evaluation is a deeply social act, enmeshed in talk and other classroom interaction</a:t>
            </a:r>
          </a:p>
          <a:p>
            <a:r>
              <a:rPr lang="en-GB"/>
              <a:t>Responding to students’ writing is an emotional activity, influenced by classroom experiences and relationships with students</a:t>
            </a:r>
          </a:p>
          <a:p>
            <a:r>
              <a:rPr lang="en-GB"/>
              <a:t>Teachers in Grammar for Writing study reinforced these concepts: “Writing is there to be read, not to go in a cupboard”</a:t>
            </a:r>
          </a:p>
          <a:p>
            <a:r>
              <a:rPr lang="en-GB"/>
              <a:t>“Writing is something to nurture, a piece of clay to mould and sculpt”</a:t>
            </a:r>
          </a:p>
          <a:p>
            <a:r>
              <a:rPr lang="en-GB"/>
              <a:t>Formative assessment , AfL provides pedagogical framework – reframes assessment as social collaborative activity with teacher and students working in partnership to define success criteria; foregrounds questions of quality and judgment. Debate around these should be core activity – mimics the process of construct referencing carried out by teachers e.g. through moderation and by which they build up guild knowledge (Sadler). Peer assessment initiates students into the guild.</a:t>
            </a:r>
          </a:p>
          <a:p>
            <a:r>
              <a:rPr lang="en-GB"/>
              <a:t>Current political climate in UK worth mentioning – curriculum change heightens pressure on teachers’ judgment making </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474D7-66FA-46A0-B431-9F9F7BE2A11B}" type="slidenum">
              <a:rPr lang="en-US"/>
              <a:pPr/>
              <a:t>4</a:t>
            </a:fld>
            <a:endParaRPr lang="en-US"/>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GB"/>
              <a:t>Current NC descriptors of writing quality (only statutory instrument at KS3) illustrate the problem of defining the “complex phenomenon” that is writing. Are we judging process or product? Qualitative criteria e.g. “maintains the interest of the reader” - open to subjective interpretation (project teacher: “What one person likes another hates”)</a:t>
            </a:r>
          </a:p>
          <a:p>
            <a:r>
              <a:rPr lang="en-GB"/>
              <a:t>Feeling by some that high quality writing can’t be quantified or taught – gifted writers do it naturally</a:t>
            </a:r>
          </a:p>
          <a:p>
            <a:r>
              <a:rPr lang="en-GB"/>
              <a:t>Sadler suggests lists of criteria for good writing are too long to be meaningful – problem of summarising complexity</a:t>
            </a:r>
          </a:p>
          <a:p>
            <a:r>
              <a:rPr lang="en-GB"/>
              <a:t>Judgement depends on text type – feeling from some teachers that you can’t judge poetry; students’ motivation for writing different text types might be a factor: ultimately good writing “depends on what kind of text it is” </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331C4C-E8B3-44EA-B6BD-D5DE16F3B56F}" type="slidenum">
              <a:rPr lang="en-US"/>
              <a:pPr/>
              <a:t>5</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sz="11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810C0-52DA-4D69-B9E9-D1071503DE31}" type="slidenum">
              <a:rPr lang="en-US"/>
              <a:pPr/>
              <a:t>6</a:t>
            </a:fld>
            <a:endParaRPr lang="en-US"/>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GB"/>
              <a:t>In vivo coding (using actual words from project participants during interview) – numbers refer to how often these words/phrases used, rather than number of teachers, so a little misleading but serves well to give a rank order of qualities teachers look for in ‘good’ writing as well as illustrating the difference gloss that individuals put on similar constructs – look at the variety of statements made under the heading “impact”</a:t>
            </a:r>
          </a:p>
          <a:p>
            <a:r>
              <a:rPr lang="en-GB"/>
              <a:t>Mention also the imagery teachers use to characterise impact on reader e.g.</a:t>
            </a:r>
          </a:p>
          <a:p>
            <a:r>
              <a:rPr lang="en-GB"/>
              <a:t>Makes the hairs at the back of your neck stand up</a:t>
            </a:r>
          </a:p>
          <a:p>
            <a:r>
              <a:rPr lang="en-GB"/>
              <a:t>Gets the blood pumping</a:t>
            </a:r>
          </a:p>
          <a:p>
            <a:r>
              <a:rPr lang="en-GB"/>
              <a:t>It’s about you stamping your mark</a:t>
            </a:r>
          </a:p>
          <a:p>
            <a:r>
              <a:rPr lang="en-GB"/>
              <a:t>Touches a nerve</a:t>
            </a:r>
          </a:p>
          <a:p>
            <a:r>
              <a:rPr lang="en-GB"/>
              <a:t>Strikes a chord in you</a:t>
            </a:r>
          </a:p>
          <a:p>
            <a:r>
              <a:rPr lang="en-GB"/>
              <a:t>Pulls the reader into your world</a:t>
            </a:r>
          </a:p>
          <a:p>
            <a:r>
              <a:rPr lang="en-GB"/>
              <a:t>Hooks you in from the beginning</a:t>
            </a:r>
          </a:p>
          <a:p>
            <a:r>
              <a:rPr lang="en-GB"/>
              <a:t>Has to be nurtured</a:t>
            </a:r>
          </a:p>
          <a:p>
            <a:r>
              <a:rPr lang="en-GB"/>
              <a:t>Uses all the tools in their armoury</a:t>
            </a:r>
          </a:p>
          <a:p>
            <a:r>
              <a:rPr lang="en-GB"/>
              <a:t>A piece of clay that you can mould and sculpt</a:t>
            </a:r>
            <a:endParaRPr lang="en-US"/>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73587F-8CA8-4320-AB7E-3D3C81E486A9}" type="slidenum">
              <a:rPr lang="en-US"/>
              <a:pPr/>
              <a:t>7</a:t>
            </a:fld>
            <a:endParaRPr lang="en-US"/>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350C88-A62F-460B-A6EA-A64A01F4D628}" type="slidenum">
              <a:rPr lang="en-US"/>
              <a:pPr/>
              <a:t>8</a:t>
            </a:fld>
            <a:endParaRPr lang="en-US"/>
          </a:p>
        </p:txBody>
      </p:sp>
      <p:sp>
        <p:nvSpPr>
          <p:cNvPr id="159746" name="Rectangle 2"/>
          <p:cNvSpPr>
            <a:spLocks noRot="1" noChangeArrowheads="1" noTextEdit="1"/>
          </p:cNvSpPr>
          <p:nvPr>
            <p:ph type="sldImg"/>
          </p:nvPr>
        </p:nvSpPr>
        <p:spPr>
          <a:ln/>
        </p:spPr>
      </p:sp>
      <p:sp>
        <p:nvSpPr>
          <p:cNvPr id="159747" name="Rectangle 3"/>
          <p:cNvSpPr>
            <a:spLocks noGrp="1" noChangeArrowheads="1"/>
          </p:cNvSpPr>
          <p:nvPr>
            <p:ph type="body" idx="1"/>
          </p:nvPr>
        </p:nvSpPr>
        <p:spPr/>
        <p:txBody>
          <a:bodyPr/>
          <a:lstStyle/>
          <a:p>
            <a:r>
              <a:rPr lang="en-GB"/>
              <a:t>Investigating how teachers make judgements is fraught with difficulty. Wyatt-Smith for example reports on a number of ‘child factors’ that influence teachers more than national criteria e.g. effort, relationship in class; medication they are on</a:t>
            </a:r>
          </a:p>
          <a:p>
            <a:r>
              <a:rPr lang="en-GB"/>
              <a:t>Many studies report variation as the norm – different judgements made of the same piece of writing by different raters; variation of judgement by the same teacher from one assessment point to the next; variation according to text type – weighting of particular features of writing being looked at.</a:t>
            </a:r>
          </a:p>
          <a:p>
            <a:r>
              <a:rPr lang="en-GB"/>
              <a:t>Teacher interviews confirmed expectation of variation in judgements</a:t>
            </a:r>
          </a:p>
          <a:p>
            <a:r>
              <a:rPr lang="en-GB"/>
              <a:t>Big question is how far this variation matters e.g. for teachers’ end of key stage reported judgements. Interestingly, there was a good deal of internal consistency for teachers in what they said over the year about writing quality and the match with assessment criteria BUT there was a good deal of variation between teachers.</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8699C-63C6-4D77-B0E2-534EB1306A6C}" type="slidenum">
              <a:rPr lang="en-US"/>
              <a:pPr/>
              <a:t>9</a:t>
            </a:fld>
            <a:endParaRPr lang="en-US"/>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r>
              <a:rPr lang="en-GB"/>
              <a:t>Gives an idea of variation in attitudes to assessment criteria and how far they matched with teachers’ own views of writing quality. Conflict came in many guises e.g. from providing helpful specificity about what to teach, to being at odds with qualities teachers valued in writing, to being difficult to apply to range of abilities because they don’t include ‘child factors’ e.g. amount of effort put into writing. Feeling that the gold standard of published criteria doesn’t reward individual differences.</a:t>
            </a:r>
          </a:p>
          <a:p>
            <a:r>
              <a:rPr lang="en-GB"/>
              <a:t>Implication is that teachers are living with tension of applying assessment criteria that represent a judgement on quality that doesn’t necessarily tally with their own. Reminder that assessment is “an emotional practice” for teachers.</a:t>
            </a:r>
          </a:p>
          <a:p>
            <a:r>
              <a:rPr lang="en-GB"/>
              <a:t>Next level of data analysis designed to explore these differences and tensions in more depth, looking at the match between teachers’ own constructs of writing quality and how they view national assessment criteria</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7586"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GB"/>
          </a:p>
        </p:txBody>
      </p:sp>
      <p:sp>
        <p:nvSpPr>
          <p:cNvPr id="6758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6758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67589" name="Rectangle 5"/>
          <p:cNvSpPr>
            <a:spLocks noGrp="1" noChangeArrowheads="1"/>
          </p:cNvSpPr>
          <p:nvPr>
            <p:ph type="dt" sz="half" idx="2"/>
          </p:nvPr>
        </p:nvSpPr>
        <p:spPr/>
        <p:txBody>
          <a:bodyPr/>
          <a:lstStyle>
            <a:lvl1pPr>
              <a:defRPr/>
            </a:lvl1pPr>
          </a:lstStyle>
          <a:p>
            <a:endParaRPr lang="en-US" altLang="en-US"/>
          </a:p>
        </p:txBody>
      </p:sp>
      <p:sp>
        <p:nvSpPr>
          <p:cNvPr id="67590" name="Rectangle 6"/>
          <p:cNvSpPr>
            <a:spLocks noGrp="1" noChangeArrowheads="1"/>
          </p:cNvSpPr>
          <p:nvPr>
            <p:ph type="ftr" sz="quarter" idx="3"/>
          </p:nvPr>
        </p:nvSpPr>
        <p:spPr/>
        <p:txBody>
          <a:bodyPr/>
          <a:lstStyle>
            <a:lvl1pPr>
              <a:defRPr/>
            </a:lvl1pPr>
          </a:lstStyle>
          <a:p>
            <a:endParaRPr lang="en-US" altLang="en-US"/>
          </a:p>
        </p:txBody>
      </p:sp>
      <p:sp>
        <p:nvSpPr>
          <p:cNvPr id="67591" name="Rectangle 7"/>
          <p:cNvSpPr>
            <a:spLocks noGrp="1" noChangeArrowheads="1"/>
          </p:cNvSpPr>
          <p:nvPr>
            <p:ph type="sldNum" sz="quarter" idx="4"/>
          </p:nvPr>
        </p:nvSpPr>
        <p:spPr/>
        <p:txBody>
          <a:bodyPr/>
          <a:lstStyle>
            <a:lvl1pPr>
              <a:defRPr/>
            </a:lvl1pPr>
          </a:lstStyle>
          <a:p>
            <a:fld id="{F6B0AFF8-E86A-4279-92B8-187A38CA04F6}" type="slidenum">
              <a:rPr lang="en-US" altLang="en-US"/>
              <a:pPr/>
              <a:t>‹#›</a:t>
            </a:fld>
            <a:endParaRPr lang="en-US" altLang="en-US"/>
          </a:p>
        </p:txBody>
      </p:sp>
      <p:grpSp>
        <p:nvGrpSpPr>
          <p:cNvPr id="67592" name="Group 8"/>
          <p:cNvGrpSpPr>
            <a:grpSpLocks/>
          </p:cNvGrpSpPr>
          <p:nvPr/>
        </p:nvGrpSpPr>
        <p:grpSpPr bwMode="auto">
          <a:xfrm>
            <a:off x="7493000" y="2992438"/>
            <a:ext cx="1338263" cy="2189162"/>
            <a:chOff x="4704" y="1885"/>
            <a:chExt cx="843" cy="1379"/>
          </a:xfrm>
        </p:grpSpPr>
        <p:sp>
          <p:nvSpPr>
            <p:cNvPr id="67593"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GB"/>
            </a:p>
          </p:txBody>
        </p:sp>
        <p:sp>
          <p:nvSpPr>
            <p:cNvPr id="67594"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GB"/>
            </a:p>
          </p:txBody>
        </p:sp>
        <p:sp>
          <p:nvSpPr>
            <p:cNvPr id="67595"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GB"/>
            </a:p>
          </p:txBody>
        </p:sp>
        <p:sp>
          <p:nvSpPr>
            <p:cNvPr id="67596"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GB"/>
            </a:p>
          </p:txBody>
        </p:sp>
        <p:sp>
          <p:nvSpPr>
            <p:cNvPr id="67597"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GB"/>
            </a:p>
          </p:txBody>
        </p:sp>
        <p:sp>
          <p:nvSpPr>
            <p:cNvPr id="67598"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GB"/>
            </a:p>
          </p:txBody>
        </p:sp>
        <p:sp>
          <p:nvSpPr>
            <p:cNvPr id="67599"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GB"/>
            </a:p>
          </p:txBody>
        </p:sp>
        <p:sp>
          <p:nvSpPr>
            <p:cNvPr id="67600"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GB"/>
            </a:p>
          </p:txBody>
        </p:sp>
        <p:sp>
          <p:nvSpPr>
            <p:cNvPr id="67601"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GB"/>
            </a:p>
          </p:txBody>
        </p:sp>
        <p:sp>
          <p:nvSpPr>
            <p:cNvPr id="67602"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GB"/>
            </a:p>
          </p:txBody>
        </p:sp>
        <p:sp>
          <p:nvSpPr>
            <p:cNvPr id="67603"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GB"/>
            </a:p>
          </p:txBody>
        </p:sp>
        <p:sp>
          <p:nvSpPr>
            <p:cNvPr id="67604"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GB"/>
            </a:p>
          </p:txBody>
        </p:sp>
        <p:sp>
          <p:nvSpPr>
            <p:cNvPr id="67605"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GB"/>
            </a:p>
          </p:txBody>
        </p:sp>
        <p:sp>
          <p:nvSpPr>
            <p:cNvPr id="67606"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GB"/>
            </a:p>
          </p:txBody>
        </p:sp>
        <p:sp>
          <p:nvSpPr>
            <p:cNvPr id="67607"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GB"/>
            </a:p>
          </p:txBody>
        </p:sp>
        <p:sp>
          <p:nvSpPr>
            <p:cNvPr id="67608"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GB"/>
            </a:p>
          </p:txBody>
        </p:sp>
        <p:sp>
          <p:nvSpPr>
            <p:cNvPr id="67609"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GB"/>
            </a:p>
          </p:txBody>
        </p:sp>
        <p:sp>
          <p:nvSpPr>
            <p:cNvPr id="67610"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GB"/>
            </a:p>
          </p:txBody>
        </p:sp>
        <p:sp>
          <p:nvSpPr>
            <p:cNvPr id="67611"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GB"/>
            </a:p>
          </p:txBody>
        </p:sp>
        <p:sp>
          <p:nvSpPr>
            <p:cNvPr id="67612"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GB"/>
            </a:p>
          </p:txBody>
        </p:sp>
        <p:sp>
          <p:nvSpPr>
            <p:cNvPr id="67613"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GB"/>
            </a:p>
          </p:txBody>
        </p:sp>
        <p:sp>
          <p:nvSpPr>
            <p:cNvPr id="67614"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GB"/>
            </a:p>
          </p:txBody>
        </p:sp>
        <p:sp>
          <p:nvSpPr>
            <p:cNvPr id="67615"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GB"/>
            </a:p>
          </p:txBody>
        </p:sp>
        <p:sp>
          <p:nvSpPr>
            <p:cNvPr id="67616"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GB"/>
            </a:p>
          </p:txBody>
        </p:sp>
        <p:sp>
          <p:nvSpPr>
            <p:cNvPr id="67617"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GB"/>
            </a:p>
          </p:txBody>
        </p:sp>
        <p:sp>
          <p:nvSpPr>
            <p:cNvPr id="67618"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GB"/>
            </a:p>
          </p:txBody>
        </p:sp>
        <p:sp>
          <p:nvSpPr>
            <p:cNvPr id="67619"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GB"/>
            </a:p>
          </p:txBody>
        </p:sp>
        <p:sp>
          <p:nvSpPr>
            <p:cNvPr id="67620"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GB"/>
            </a:p>
          </p:txBody>
        </p:sp>
        <p:sp>
          <p:nvSpPr>
            <p:cNvPr id="67621"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GB"/>
            </a:p>
          </p:txBody>
        </p:sp>
        <p:sp>
          <p:nvSpPr>
            <p:cNvPr id="67622"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GB"/>
            </a:p>
          </p:txBody>
        </p:sp>
        <p:sp>
          <p:nvSpPr>
            <p:cNvPr id="67623"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GB"/>
            </a:p>
          </p:txBody>
        </p:sp>
      </p:grpSp>
      <p:sp>
        <p:nvSpPr>
          <p:cNvPr id="67624"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3B6EB08-22BE-4625-815B-AC138540AC2F}"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0EF05A9-662B-426F-ADD8-1BEBE461A10C}"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19263"/>
            <a:ext cx="8229600" cy="4411662"/>
          </a:xfrm>
        </p:spPr>
        <p:txBody>
          <a:bodyPr/>
          <a:lstStyle/>
          <a:p>
            <a:endParaRPr lang="en-GB"/>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71E33143-65BD-4796-B067-C829DC20F89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FC83000-3D58-4604-A15D-928BB938C16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459AC6-8342-4C4C-A332-E4233102629D}"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7E0B084-B3F3-43AE-84F1-E1AB167EE2F0}"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768E0D8-30BC-4ACB-9346-E8448CA0560A}"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B871CC9-9854-49E6-A376-BA62A3EEB79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856C75E-D1C6-4031-9E27-A455EED3311B}"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2D0A980-8B14-4350-A6B4-C775140D5A23}"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66C89E-2D66-4F87-BAEF-84D8E24DFD70}"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GB"/>
          </a:p>
        </p:txBody>
      </p:sp>
      <p:sp>
        <p:nvSpPr>
          <p:cNvPr id="66563"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66564"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656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6656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6656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488B203E-AD49-4041-828A-77E89F7B2BC5}" type="slidenum">
              <a:rPr lang="en-US" altLang="en-US"/>
              <a:pPr/>
              <a:t>‹#›</a:t>
            </a:fld>
            <a:endParaRPr lang="en-US" altLang="en-US"/>
          </a:p>
        </p:txBody>
      </p:sp>
      <p:grpSp>
        <p:nvGrpSpPr>
          <p:cNvPr id="66568" name="Group 8"/>
          <p:cNvGrpSpPr>
            <a:grpSpLocks/>
          </p:cNvGrpSpPr>
          <p:nvPr/>
        </p:nvGrpSpPr>
        <p:grpSpPr bwMode="auto">
          <a:xfrm>
            <a:off x="8153400" y="152400"/>
            <a:ext cx="792163" cy="1295400"/>
            <a:chOff x="5136" y="960"/>
            <a:chExt cx="528" cy="864"/>
          </a:xfrm>
        </p:grpSpPr>
        <p:sp>
          <p:nvSpPr>
            <p:cNvPr id="66569"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GB"/>
            </a:p>
          </p:txBody>
        </p:sp>
        <p:sp>
          <p:nvSpPr>
            <p:cNvPr id="66570"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GB"/>
            </a:p>
          </p:txBody>
        </p:sp>
        <p:sp>
          <p:nvSpPr>
            <p:cNvPr id="66571"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GB"/>
            </a:p>
          </p:txBody>
        </p:sp>
        <p:sp>
          <p:nvSpPr>
            <p:cNvPr id="66572"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GB"/>
            </a:p>
          </p:txBody>
        </p:sp>
        <p:sp>
          <p:nvSpPr>
            <p:cNvPr id="66573"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GB"/>
            </a:p>
          </p:txBody>
        </p:sp>
        <p:sp>
          <p:nvSpPr>
            <p:cNvPr id="66574"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GB"/>
            </a:p>
          </p:txBody>
        </p:sp>
        <p:sp>
          <p:nvSpPr>
            <p:cNvPr id="66575"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GB"/>
            </a:p>
          </p:txBody>
        </p:sp>
        <p:sp>
          <p:nvSpPr>
            <p:cNvPr id="66576"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GB"/>
            </a:p>
          </p:txBody>
        </p:sp>
        <p:sp>
          <p:nvSpPr>
            <p:cNvPr id="66577"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GB"/>
            </a:p>
          </p:txBody>
        </p:sp>
        <p:sp>
          <p:nvSpPr>
            <p:cNvPr id="66578"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GB"/>
            </a:p>
          </p:txBody>
        </p:sp>
        <p:sp>
          <p:nvSpPr>
            <p:cNvPr id="66579"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GB"/>
            </a:p>
          </p:txBody>
        </p:sp>
        <p:sp>
          <p:nvSpPr>
            <p:cNvPr id="66580"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GB"/>
            </a:p>
          </p:txBody>
        </p:sp>
        <p:sp>
          <p:nvSpPr>
            <p:cNvPr id="66581"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GB"/>
            </a:p>
          </p:txBody>
        </p:sp>
        <p:sp>
          <p:nvSpPr>
            <p:cNvPr id="66582"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GB"/>
            </a:p>
          </p:txBody>
        </p:sp>
        <p:sp>
          <p:nvSpPr>
            <p:cNvPr id="66583"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GB"/>
            </a:p>
          </p:txBody>
        </p:sp>
        <p:sp>
          <p:nvSpPr>
            <p:cNvPr id="66584"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GB"/>
            </a:p>
          </p:txBody>
        </p:sp>
        <p:sp>
          <p:nvSpPr>
            <p:cNvPr id="66585"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GB"/>
            </a:p>
          </p:txBody>
        </p:sp>
        <p:sp>
          <p:nvSpPr>
            <p:cNvPr id="66586"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GB"/>
            </a:p>
          </p:txBody>
        </p:sp>
        <p:sp>
          <p:nvSpPr>
            <p:cNvPr id="66587"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GB"/>
            </a:p>
          </p:txBody>
        </p:sp>
        <p:sp>
          <p:nvSpPr>
            <p:cNvPr id="66588"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GB"/>
            </a:p>
          </p:txBody>
        </p:sp>
        <p:sp>
          <p:nvSpPr>
            <p:cNvPr id="66589"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GB"/>
            </a:p>
          </p:txBody>
        </p:sp>
        <p:sp>
          <p:nvSpPr>
            <p:cNvPr id="66590"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GB"/>
            </a:p>
          </p:txBody>
        </p:sp>
        <p:sp>
          <p:nvSpPr>
            <p:cNvPr id="66591"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GB"/>
            </a:p>
          </p:txBody>
        </p:sp>
        <p:sp>
          <p:nvSpPr>
            <p:cNvPr id="66592"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GB"/>
            </a:p>
          </p:txBody>
        </p:sp>
        <p:sp>
          <p:nvSpPr>
            <p:cNvPr id="66593"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GB"/>
            </a:p>
          </p:txBody>
        </p:sp>
        <p:sp>
          <p:nvSpPr>
            <p:cNvPr id="66594"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GB"/>
            </a:p>
          </p:txBody>
        </p:sp>
        <p:sp>
          <p:nvSpPr>
            <p:cNvPr id="66595"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GB"/>
            </a:p>
          </p:txBody>
        </p:sp>
        <p:sp>
          <p:nvSpPr>
            <p:cNvPr id="66596"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GB"/>
            </a:p>
          </p:txBody>
        </p:sp>
        <p:sp>
          <p:nvSpPr>
            <p:cNvPr id="66597"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GB"/>
            </a:p>
          </p:txBody>
        </p:sp>
        <p:sp>
          <p:nvSpPr>
            <p:cNvPr id="66598"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GB"/>
            </a:p>
          </p:txBody>
        </p:sp>
        <p:sp>
          <p:nvSpPr>
            <p:cNvPr id="66599"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GB"/>
            </a:p>
          </p:txBody>
        </p:sp>
      </p:gr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GB"/>
              <a:t>  </a:t>
            </a:r>
            <a:r>
              <a:rPr lang="en-GB" sz="3200"/>
              <a:t>A MATTER OF JUDGEMENT:</a:t>
            </a:r>
            <a:endParaRPr lang="en-US" sz="3200"/>
          </a:p>
        </p:txBody>
      </p:sp>
      <p:sp>
        <p:nvSpPr>
          <p:cNvPr id="2051" name="Rectangle 3"/>
          <p:cNvSpPr>
            <a:spLocks noGrp="1" noChangeArrowheads="1"/>
          </p:cNvSpPr>
          <p:nvPr>
            <p:ph type="subTitle" idx="1"/>
          </p:nvPr>
        </p:nvSpPr>
        <p:spPr/>
        <p:txBody>
          <a:bodyPr/>
          <a:lstStyle/>
          <a:p>
            <a:pPr algn="ctr"/>
            <a:r>
              <a:rPr lang="en-GB"/>
              <a:t>SECONDARY ENGLISH TEACHERS’ CONSTRUCTS OF QUALITY IN WRITING </a:t>
            </a:r>
            <a:endParaRPr lang="en-US"/>
          </a:p>
        </p:txBody>
      </p:sp>
      <p:sp>
        <p:nvSpPr>
          <p:cNvPr id="2052" name="Text Box 4"/>
          <p:cNvSpPr txBox="1">
            <a:spLocks noChangeArrowheads="1"/>
          </p:cNvSpPr>
          <p:nvPr/>
        </p:nvSpPr>
        <p:spPr bwMode="auto">
          <a:xfrm>
            <a:off x="611188" y="476250"/>
            <a:ext cx="8064500" cy="366713"/>
          </a:xfrm>
          <a:prstGeom prst="rect">
            <a:avLst/>
          </a:prstGeom>
          <a:noFill/>
          <a:ln w="9525">
            <a:noFill/>
            <a:miter lim="800000"/>
            <a:headEnd/>
            <a:tailEnd/>
          </a:ln>
          <a:effectLst/>
        </p:spPr>
        <p:txBody>
          <a:bodyPr>
            <a:spAutoFit/>
          </a:bodyPr>
          <a:lstStyle/>
          <a:p>
            <a:pPr>
              <a:spcBef>
                <a:spcPct val="50000"/>
              </a:spcBef>
            </a:pPr>
            <a:r>
              <a:rPr lang="en-GB"/>
              <a:t>HELEN LINES                                                                                PhD student</a:t>
            </a:r>
            <a:endParaRPr lang="en-US"/>
          </a:p>
        </p:txBody>
      </p:sp>
      <p:sp>
        <p:nvSpPr>
          <p:cNvPr id="2054" name="AutoShape 6" descr="UniLogo&#10;&#10;ESRClogo"/>
          <p:cNvSpPr>
            <a:spLocks noChangeAspect="1" noChangeArrowheads="1"/>
          </p:cNvSpPr>
          <p:nvPr/>
        </p:nvSpPr>
        <p:spPr bwMode="auto">
          <a:xfrm>
            <a:off x="-381000" y="0"/>
            <a:ext cx="9906000" cy="6858000"/>
          </a:xfrm>
          <a:prstGeom prst="rect">
            <a:avLst/>
          </a:prstGeom>
          <a:noFill/>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4213" y="620713"/>
            <a:ext cx="6983412" cy="714375"/>
          </a:xfrm>
          <a:solidFill>
            <a:schemeClr val="accent1"/>
          </a:solidFill>
        </p:spPr>
        <p:txBody>
          <a:bodyPr/>
          <a:lstStyle/>
          <a:p>
            <a:pPr algn="ctr"/>
            <a:r>
              <a:rPr lang="en-GB" sz="2800"/>
              <a:t/>
            </a:r>
            <a:br>
              <a:rPr lang="en-GB" sz="2800"/>
            </a:br>
            <a:r>
              <a:rPr lang="en-GB" sz="2000" b="0">
                <a:solidFill>
                  <a:schemeClr val="tx1"/>
                </a:solidFill>
              </a:rPr>
              <a:t>Individual teachers have different dominant constructs of writing quality.</a:t>
            </a:r>
            <a:endParaRPr lang="en-US" sz="2000" b="0">
              <a:solidFill>
                <a:schemeClr val="tx1"/>
              </a:solidFill>
            </a:endParaRPr>
          </a:p>
        </p:txBody>
      </p:sp>
      <p:sp>
        <p:nvSpPr>
          <p:cNvPr id="118790" name="Text Box 6"/>
          <p:cNvSpPr txBox="1">
            <a:spLocks noChangeArrowheads="1"/>
          </p:cNvSpPr>
          <p:nvPr/>
        </p:nvSpPr>
        <p:spPr bwMode="auto">
          <a:xfrm>
            <a:off x="755650" y="1341438"/>
            <a:ext cx="7056438" cy="366712"/>
          </a:xfrm>
          <a:prstGeom prst="rect">
            <a:avLst/>
          </a:prstGeom>
          <a:noFill/>
          <a:ln w="9525">
            <a:noFill/>
            <a:miter lim="800000"/>
            <a:headEnd/>
            <a:tailEnd/>
          </a:ln>
          <a:effectLst/>
        </p:spPr>
        <p:txBody>
          <a:bodyPr>
            <a:spAutoFit/>
          </a:bodyPr>
          <a:lstStyle/>
          <a:p>
            <a:pPr algn="ctr"/>
            <a:r>
              <a:rPr lang="en-US" b="1"/>
              <a:t>“It’s a matter of personal taste” (School 4)</a:t>
            </a:r>
            <a:endParaRPr lang="en-US" b="1" i="1"/>
          </a:p>
        </p:txBody>
      </p:sp>
      <p:sp>
        <p:nvSpPr>
          <p:cNvPr id="118793" name="Text Box 9"/>
          <p:cNvSpPr txBox="1">
            <a:spLocks noChangeArrowheads="1"/>
          </p:cNvSpPr>
          <p:nvPr/>
        </p:nvSpPr>
        <p:spPr bwMode="auto">
          <a:xfrm>
            <a:off x="1116013" y="2349500"/>
            <a:ext cx="5184775"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18794" name="Text Box 10"/>
          <p:cNvSpPr txBox="1">
            <a:spLocks noChangeArrowheads="1"/>
          </p:cNvSpPr>
          <p:nvPr/>
        </p:nvSpPr>
        <p:spPr bwMode="auto">
          <a:xfrm>
            <a:off x="755650" y="1916113"/>
            <a:ext cx="7200900" cy="4291012"/>
          </a:xfrm>
          <a:prstGeom prst="rect">
            <a:avLst/>
          </a:prstGeom>
          <a:noFill/>
          <a:ln w="9525">
            <a:noFill/>
            <a:miter lim="800000"/>
            <a:headEnd/>
            <a:tailEnd/>
          </a:ln>
          <a:effectLst/>
        </p:spPr>
        <p:txBody>
          <a:bodyPr>
            <a:spAutoFit/>
          </a:bodyPr>
          <a:lstStyle/>
          <a:p>
            <a:pPr>
              <a:spcBef>
                <a:spcPct val="50000"/>
              </a:spcBef>
            </a:pPr>
            <a:r>
              <a:rPr lang="en-GB" sz="2400"/>
              <a:t>Good writing is:</a:t>
            </a:r>
          </a:p>
          <a:p>
            <a:pPr>
              <a:spcBef>
                <a:spcPct val="50000"/>
              </a:spcBef>
            </a:pPr>
            <a:r>
              <a:rPr lang="en-GB" sz="2400"/>
              <a:t>EMOTIONALLY ENGAGING (7)</a:t>
            </a:r>
          </a:p>
          <a:p>
            <a:pPr>
              <a:spcBef>
                <a:spcPct val="50000"/>
              </a:spcBef>
            </a:pPr>
            <a:r>
              <a:rPr lang="en-GB" sz="2400"/>
              <a:t>SELF-EXPRESSIVE (7)</a:t>
            </a:r>
          </a:p>
          <a:p>
            <a:pPr>
              <a:spcBef>
                <a:spcPct val="50000"/>
              </a:spcBef>
            </a:pPr>
            <a:r>
              <a:rPr lang="en-GB" sz="2400"/>
              <a:t>CONSCIOUSLY CRAFTED (7)</a:t>
            </a:r>
          </a:p>
          <a:p>
            <a:pPr>
              <a:spcBef>
                <a:spcPct val="50000"/>
              </a:spcBef>
            </a:pPr>
            <a:r>
              <a:rPr lang="en-GB" sz="2400"/>
              <a:t>FIT FOR PURPOSE (6)</a:t>
            </a:r>
          </a:p>
          <a:p>
            <a:pPr>
              <a:spcBef>
                <a:spcPct val="50000"/>
              </a:spcBef>
            </a:pPr>
            <a:r>
              <a:rPr lang="en-GB" sz="2400"/>
              <a:t>TECHNICALLY ACCURATE (4)</a:t>
            </a:r>
          </a:p>
          <a:p>
            <a:pPr>
              <a:spcBef>
                <a:spcPct val="50000"/>
              </a:spcBef>
            </a:pPr>
            <a:r>
              <a:rPr lang="en-GB" sz="2400"/>
              <a:t>INSTINCTIVE (4)</a:t>
            </a:r>
          </a:p>
          <a:p>
            <a:pPr>
              <a:spcBef>
                <a:spcPct val="50000"/>
              </a:spcBef>
            </a:pPr>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Text Box 4"/>
          <p:cNvSpPr txBox="1">
            <a:spLocks noChangeArrowheads="1"/>
          </p:cNvSpPr>
          <p:nvPr/>
        </p:nvSpPr>
        <p:spPr bwMode="auto">
          <a:xfrm>
            <a:off x="1116013" y="2349500"/>
            <a:ext cx="5184775"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75109" name="Text Box 5"/>
          <p:cNvSpPr txBox="1">
            <a:spLocks noChangeArrowheads="1"/>
          </p:cNvSpPr>
          <p:nvPr/>
        </p:nvSpPr>
        <p:spPr bwMode="auto">
          <a:xfrm>
            <a:off x="611188" y="981075"/>
            <a:ext cx="7848600" cy="5638800"/>
          </a:xfrm>
          <a:prstGeom prst="rect">
            <a:avLst/>
          </a:prstGeom>
          <a:noFill/>
          <a:ln w="9525">
            <a:noFill/>
            <a:miter lim="800000"/>
            <a:headEnd/>
            <a:tailEnd/>
          </a:ln>
          <a:effectLst/>
        </p:spPr>
        <p:txBody>
          <a:bodyPr>
            <a:spAutoFit/>
          </a:bodyPr>
          <a:lstStyle/>
          <a:p>
            <a:pPr>
              <a:spcBef>
                <a:spcPct val="50000"/>
              </a:spcBef>
              <a:buFontTx/>
              <a:buChar char="•"/>
            </a:pPr>
            <a:r>
              <a:rPr lang="en-GB" sz="2400" b="1"/>
              <a:t> </a:t>
            </a:r>
            <a:r>
              <a:rPr lang="en-GB" sz="2000" b="1"/>
              <a:t>Good writing is emotionally engaging</a:t>
            </a:r>
          </a:p>
          <a:p>
            <a:r>
              <a:rPr lang="en-GB" sz="2000"/>
              <a:t>These teachers primarily judge writing by its impact on the reader and the reaction it provokes</a:t>
            </a:r>
            <a:endParaRPr lang="en-GB" sz="2000" i="1"/>
          </a:p>
          <a:p>
            <a:pPr>
              <a:buFontTx/>
              <a:buChar char="•"/>
            </a:pPr>
            <a:r>
              <a:rPr lang="en-GB" sz="2000"/>
              <a:t> </a:t>
            </a:r>
            <a:r>
              <a:rPr lang="en-GB" sz="2000" b="1"/>
              <a:t>Good writing is self-expressive</a:t>
            </a:r>
          </a:p>
          <a:p>
            <a:r>
              <a:rPr lang="en-GB" sz="2000"/>
              <a:t>These teachers primarily value</a:t>
            </a:r>
            <a:r>
              <a:rPr lang="en-GB" sz="2000" b="1"/>
              <a:t> </a:t>
            </a:r>
            <a:r>
              <a:rPr lang="en-GB" sz="2000"/>
              <a:t>writing that expresses the child’s personal individual voice</a:t>
            </a:r>
          </a:p>
          <a:p>
            <a:pPr>
              <a:buFontTx/>
              <a:buChar char="•"/>
            </a:pPr>
            <a:r>
              <a:rPr lang="en-GB" sz="2000"/>
              <a:t> </a:t>
            </a:r>
            <a:r>
              <a:rPr lang="en-GB" sz="2000" b="1"/>
              <a:t>Good writing is consciously crafted</a:t>
            </a:r>
          </a:p>
          <a:p>
            <a:r>
              <a:rPr lang="en-GB" sz="2000"/>
              <a:t>These teachers reward writing that has been deliberately designed and that shows thought and effort</a:t>
            </a:r>
          </a:p>
          <a:p>
            <a:pPr>
              <a:buFontTx/>
              <a:buChar char="•"/>
            </a:pPr>
            <a:r>
              <a:rPr lang="en-GB" sz="2000" b="1"/>
              <a:t> Good writing is fit for purpose</a:t>
            </a:r>
          </a:p>
          <a:p>
            <a:r>
              <a:rPr lang="en-GB" sz="2000"/>
              <a:t>These teachers reward writing that is well matched to its audience and purpose and fulfils its function</a:t>
            </a:r>
          </a:p>
          <a:p>
            <a:pPr>
              <a:buFontTx/>
              <a:buChar char="•"/>
            </a:pPr>
            <a:r>
              <a:rPr lang="en-GB" sz="2000" b="1"/>
              <a:t> Good writing is technically accurate</a:t>
            </a:r>
          </a:p>
          <a:p>
            <a:r>
              <a:rPr lang="en-GB" sz="2000"/>
              <a:t>These teachers think accuracy, or “the mechanics” are an essential aspect of good writing </a:t>
            </a:r>
          </a:p>
          <a:p>
            <a:pPr>
              <a:buFontTx/>
              <a:buChar char="•"/>
            </a:pPr>
            <a:r>
              <a:rPr lang="en-GB" sz="2000" b="1"/>
              <a:t> Good writing is instinctive</a:t>
            </a:r>
          </a:p>
          <a:p>
            <a:r>
              <a:rPr lang="en-GB" sz="2000"/>
              <a:t>These teachers either think that quality in writing is too subjective or difficult to define, or that flair and originality can’t be taught</a:t>
            </a:r>
          </a:p>
        </p:txBody>
      </p:sp>
      <p:sp>
        <p:nvSpPr>
          <p:cNvPr id="175110" name="Rectangle 6"/>
          <p:cNvSpPr>
            <a:spLocks noGrp="1" noChangeArrowheads="1"/>
          </p:cNvSpPr>
          <p:nvPr>
            <p:ph type="title"/>
          </p:nvPr>
        </p:nvSpPr>
        <p:spPr>
          <a:xfrm>
            <a:off x="684213" y="260350"/>
            <a:ext cx="7254875" cy="725488"/>
          </a:xfrm>
        </p:spPr>
        <p:txBody>
          <a:bodyPr/>
          <a:lstStyle/>
          <a:p>
            <a:r>
              <a:rPr lang="en-GB" sz="2400">
                <a:solidFill>
                  <a:schemeClr val="tx1"/>
                </a:solidFill>
              </a:rPr>
              <a:t>Summary of teachers’ constructs of quality</a:t>
            </a:r>
            <a:endParaRPr lang="en-US" sz="240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95288" y="333375"/>
            <a:ext cx="7543800" cy="858838"/>
          </a:xfrm>
        </p:spPr>
        <p:txBody>
          <a:bodyPr/>
          <a:lstStyle/>
          <a:p>
            <a:pPr algn="ctr"/>
            <a:r>
              <a:rPr lang="en-GB" sz="2800"/>
              <a:t/>
            </a:r>
            <a:br>
              <a:rPr lang="en-GB" sz="2800"/>
            </a:br>
            <a:r>
              <a:rPr lang="en-GB" sz="2400"/>
              <a:t>Teachers’ different constructs of writing quality</a:t>
            </a:r>
            <a:endParaRPr lang="en-US" sz="2400"/>
          </a:p>
        </p:txBody>
      </p:sp>
      <p:sp>
        <p:nvSpPr>
          <p:cNvPr id="155652" name="Text Box 4"/>
          <p:cNvSpPr txBox="1">
            <a:spLocks noChangeArrowheads="1"/>
          </p:cNvSpPr>
          <p:nvPr/>
        </p:nvSpPr>
        <p:spPr bwMode="auto">
          <a:xfrm>
            <a:off x="1116013" y="2349500"/>
            <a:ext cx="5184775"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55653" name="Text Box 5"/>
          <p:cNvSpPr txBox="1">
            <a:spLocks noChangeArrowheads="1"/>
          </p:cNvSpPr>
          <p:nvPr/>
        </p:nvSpPr>
        <p:spPr bwMode="auto">
          <a:xfrm>
            <a:off x="684213" y="1341438"/>
            <a:ext cx="7200900" cy="2073275"/>
          </a:xfrm>
          <a:prstGeom prst="rect">
            <a:avLst/>
          </a:prstGeom>
          <a:noFill/>
          <a:ln w="9525">
            <a:noFill/>
            <a:miter lim="800000"/>
            <a:headEnd/>
            <a:tailEnd/>
          </a:ln>
          <a:effectLst/>
        </p:spPr>
        <p:txBody>
          <a:bodyPr>
            <a:spAutoFit/>
          </a:bodyPr>
          <a:lstStyle/>
          <a:p>
            <a:pPr>
              <a:spcBef>
                <a:spcPct val="50000"/>
              </a:spcBef>
            </a:pPr>
            <a:r>
              <a:rPr lang="en-GB" sz="2000"/>
              <a:t>Good writing is: SELF-EXPRESSIVE (7)</a:t>
            </a:r>
          </a:p>
          <a:p>
            <a:pPr>
              <a:spcBef>
                <a:spcPct val="50000"/>
              </a:spcBef>
            </a:pPr>
            <a:r>
              <a:rPr lang="en-GB" sz="2000"/>
              <a:t>These teachers valued writing that showed the individual student’s distinctive personal voice, often drawn from the child’s personal experience. They valued writing that was unusual and different. They rewarded individual effort and judged progress against the individual’s starting point.</a:t>
            </a:r>
            <a:endParaRPr lang="en-US" sz="2400"/>
          </a:p>
        </p:txBody>
      </p:sp>
      <p:sp>
        <p:nvSpPr>
          <p:cNvPr id="155654" name="Text Box 6"/>
          <p:cNvSpPr txBox="1">
            <a:spLocks noChangeArrowheads="1"/>
          </p:cNvSpPr>
          <p:nvPr/>
        </p:nvSpPr>
        <p:spPr bwMode="auto">
          <a:xfrm>
            <a:off x="755650" y="3716338"/>
            <a:ext cx="7056438" cy="2014537"/>
          </a:xfrm>
          <a:prstGeom prst="rect">
            <a:avLst/>
          </a:prstGeom>
          <a:solidFill>
            <a:srgbClr val="FFFFFF"/>
          </a:solidFill>
          <a:ln w="9525">
            <a:noFill/>
            <a:miter lim="800000"/>
            <a:headEnd/>
            <a:tailEnd/>
          </a:ln>
          <a:effectLst/>
        </p:spPr>
        <p:txBody>
          <a:bodyPr>
            <a:spAutoFit/>
          </a:bodyPr>
          <a:lstStyle/>
          <a:p>
            <a:r>
              <a:rPr lang="en-GB"/>
              <a:t>“</a:t>
            </a:r>
            <a:r>
              <a:rPr lang="en-US"/>
              <a:t>Good writing is the voice of a person isn’t it, it’s like you, it needs to be passionate, it’s a person isn’t it, it’s like a person, good writing is you, and how much you enjoy words and putting them together because words are magic and words actually have so much power and if you have the ability to convey that through your writing and then I think it’s all about empowerment and you’ve won the world haven’t you?” (School 18)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395288" y="333375"/>
            <a:ext cx="7543800" cy="858838"/>
          </a:xfrm>
        </p:spPr>
        <p:txBody>
          <a:bodyPr/>
          <a:lstStyle/>
          <a:p>
            <a:pPr algn="ctr"/>
            <a:r>
              <a:rPr lang="en-GB" sz="2800"/>
              <a:t/>
            </a:r>
            <a:br>
              <a:rPr lang="en-GB" sz="2800"/>
            </a:br>
            <a:r>
              <a:rPr lang="en-GB" sz="2400"/>
              <a:t>Teachers’ different constructs of writing quality</a:t>
            </a:r>
            <a:endParaRPr lang="en-US" sz="2400"/>
          </a:p>
        </p:txBody>
      </p:sp>
      <p:sp>
        <p:nvSpPr>
          <p:cNvPr id="157699" name="Text Box 3"/>
          <p:cNvSpPr txBox="1">
            <a:spLocks noChangeArrowheads="1"/>
          </p:cNvSpPr>
          <p:nvPr/>
        </p:nvSpPr>
        <p:spPr bwMode="auto">
          <a:xfrm>
            <a:off x="1116013" y="2349500"/>
            <a:ext cx="5184775"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57700" name="Text Box 4"/>
          <p:cNvSpPr txBox="1">
            <a:spLocks noChangeArrowheads="1"/>
          </p:cNvSpPr>
          <p:nvPr/>
        </p:nvSpPr>
        <p:spPr bwMode="auto">
          <a:xfrm>
            <a:off x="684213" y="1341438"/>
            <a:ext cx="7200900" cy="2682875"/>
          </a:xfrm>
          <a:prstGeom prst="rect">
            <a:avLst/>
          </a:prstGeom>
          <a:noFill/>
          <a:ln w="9525">
            <a:noFill/>
            <a:miter lim="800000"/>
            <a:headEnd/>
            <a:tailEnd/>
          </a:ln>
          <a:effectLst/>
        </p:spPr>
        <p:txBody>
          <a:bodyPr>
            <a:spAutoFit/>
          </a:bodyPr>
          <a:lstStyle/>
          <a:p>
            <a:pPr>
              <a:spcBef>
                <a:spcPct val="50000"/>
              </a:spcBef>
            </a:pPr>
            <a:r>
              <a:rPr lang="en-GB" sz="2000"/>
              <a:t>Good writing is: FIT FOR PURPOSE (6)</a:t>
            </a:r>
          </a:p>
          <a:p>
            <a:pPr>
              <a:spcBef>
                <a:spcPct val="50000"/>
              </a:spcBef>
            </a:pPr>
            <a:r>
              <a:rPr lang="en-GB" sz="2000"/>
              <a:t>These teachers valued writing that communicated its intentions clearly to the reader and used conventions appropriate to its form, audience and purpose. They rewarded students who tried out techniques they’d been taught and who met specific targets. They valued writing that was assured and controlled but thought effective communication was more important than technical accuracy.</a:t>
            </a:r>
            <a:endParaRPr lang="en-US"/>
          </a:p>
        </p:txBody>
      </p:sp>
      <p:sp>
        <p:nvSpPr>
          <p:cNvPr id="157701" name="Text Box 5"/>
          <p:cNvSpPr txBox="1">
            <a:spLocks noChangeArrowheads="1"/>
          </p:cNvSpPr>
          <p:nvPr/>
        </p:nvSpPr>
        <p:spPr bwMode="auto">
          <a:xfrm>
            <a:off x="684213" y="4221163"/>
            <a:ext cx="7056437" cy="1465262"/>
          </a:xfrm>
          <a:prstGeom prst="rect">
            <a:avLst/>
          </a:prstGeom>
          <a:solidFill>
            <a:srgbClr val="FFFFFF"/>
          </a:solidFill>
          <a:ln w="9525">
            <a:noFill/>
            <a:miter lim="800000"/>
            <a:headEnd/>
            <a:tailEnd/>
          </a:ln>
          <a:effectLst/>
        </p:spPr>
        <p:txBody>
          <a:bodyPr>
            <a:spAutoFit/>
          </a:bodyPr>
          <a:lstStyle/>
          <a:p>
            <a:r>
              <a:rPr lang="en-US"/>
              <a:t>“Good writers think about the reader first…it fulfils the purpose that it’s there for, so if the purpose is to entertain or to inform or to persuade, it does that in a way that a reader understands fairly quickly…it’s about clarity of communication and whether or not it hits its purpose.” (School 22)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Text Box 4"/>
          <p:cNvSpPr txBox="1">
            <a:spLocks noChangeArrowheads="1"/>
          </p:cNvSpPr>
          <p:nvPr/>
        </p:nvSpPr>
        <p:spPr bwMode="auto">
          <a:xfrm>
            <a:off x="1116013" y="2349500"/>
            <a:ext cx="5184775"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53606" name="Text Box 6"/>
          <p:cNvSpPr txBox="1">
            <a:spLocks noChangeArrowheads="1"/>
          </p:cNvSpPr>
          <p:nvPr/>
        </p:nvSpPr>
        <p:spPr bwMode="auto">
          <a:xfrm>
            <a:off x="611188" y="549275"/>
            <a:ext cx="7127875" cy="1006475"/>
          </a:xfrm>
          <a:prstGeom prst="rect">
            <a:avLst/>
          </a:prstGeom>
          <a:solidFill>
            <a:schemeClr val="accent1"/>
          </a:solidFill>
          <a:ln w="9525">
            <a:noFill/>
            <a:miter lim="800000"/>
            <a:headEnd/>
            <a:tailEnd/>
          </a:ln>
          <a:effectLst/>
        </p:spPr>
        <p:txBody>
          <a:bodyPr>
            <a:spAutoFit/>
          </a:bodyPr>
          <a:lstStyle/>
          <a:p>
            <a:pPr algn="ctr">
              <a:spcBef>
                <a:spcPct val="50000"/>
              </a:spcBef>
            </a:pPr>
            <a:r>
              <a:rPr lang="en-US" sz="2000"/>
              <a:t>For many teachers, there is a tension between their personal construct of writing quality and what they see as being rewarded by national assessment criteria. </a:t>
            </a:r>
          </a:p>
        </p:txBody>
      </p:sp>
      <p:graphicFrame>
        <p:nvGraphicFramePr>
          <p:cNvPr id="153686" name="Group 86"/>
          <p:cNvGraphicFramePr>
            <a:graphicFrameLocks noGrp="1"/>
          </p:cNvGraphicFramePr>
          <p:nvPr>
            <p:ph idx="1"/>
          </p:nvPr>
        </p:nvGraphicFramePr>
        <p:xfrm>
          <a:off x="250825" y="1916113"/>
          <a:ext cx="8642350" cy="4578350"/>
        </p:xfrm>
        <a:graphic>
          <a:graphicData uri="http://schemas.openxmlformats.org/drawingml/2006/table">
            <a:tbl>
              <a:tblPr/>
              <a:tblGrid>
                <a:gridCol w="1978025"/>
                <a:gridCol w="585788"/>
                <a:gridCol w="6078537"/>
              </a:tblGrid>
              <a:tr h="7572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CLOSE MATCH</a:t>
                      </a: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FIT FOR PURPOSE (2)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SELF-EXPRESSIVE/TECHNICALLY ACCURATE (1)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99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DEFINITE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MISMATCH</a:t>
                      </a: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14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EMOTIONALLY ENGAGING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SELF-EXPRESSIVE (5)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INSTINCTIVE (2)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CONSCIOUSLY CRAFTED (2)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83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AMBIVALENT</a:t>
                      </a: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14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000" b="0" i="0" u="none" strike="noStrike" cap="none" normalizeH="0" baseline="0" smtClean="0">
                          <a:ln>
                            <a:noFill/>
                          </a:ln>
                          <a:solidFill>
                            <a:schemeClr val="tx1"/>
                          </a:solidFill>
                          <a:effectLst/>
                          <a:latin typeface="Arial" charset="0"/>
                        </a:rPr>
                        <a:t>Criteria describe essential skills and qualities but are too prescriptive (5)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000" b="0" i="0" u="none" strike="noStrike" cap="none" normalizeH="0" baseline="0" smtClean="0">
                          <a:ln>
                            <a:noFill/>
                          </a:ln>
                          <a:solidFill>
                            <a:schemeClr val="tx1"/>
                          </a:solidFill>
                          <a:effectLst/>
                          <a:latin typeface="Arial" charset="0"/>
                        </a:rPr>
                        <a:t>Depends on key stage and exam board</a:t>
                      </a:r>
                      <a:r>
                        <a:rPr kumimoji="0" lang="en-US" sz="2000" b="0" i="0" u="none" strike="noStrike" cap="none" normalizeH="0" baseline="0" smtClean="0">
                          <a:ln>
                            <a:noFill/>
                          </a:ln>
                          <a:solidFill>
                            <a:schemeClr val="tx1"/>
                          </a:solidFill>
                          <a:effectLst/>
                          <a:latin typeface="Arial" charset="0"/>
                        </a:rPr>
                        <a:t> (4)</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000" b="0" i="0" u="none" strike="noStrike" cap="none" normalizeH="0" baseline="0" smtClean="0">
                          <a:ln>
                            <a:noFill/>
                          </a:ln>
                          <a:solidFill>
                            <a:schemeClr val="tx1"/>
                          </a:solidFill>
                          <a:effectLst/>
                          <a:latin typeface="Arial" charset="0"/>
                        </a:rPr>
                        <a:t>Criteria guide judgements but there should be more room for professional instinct (2)</a:t>
                      </a:r>
                      <a:endParaRPr kumimoji="0" lang="en-US"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000" b="0" i="0" u="none" strike="noStrike" cap="none" normalizeH="0" baseline="0" smtClean="0">
                          <a:ln>
                            <a:noFill/>
                          </a:ln>
                          <a:solidFill>
                            <a:schemeClr val="tx1"/>
                          </a:solidFill>
                          <a:effectLst/>
                          <a:latin typeface="Arial" charset="0"/>
                        </a:rPr>
                        <a:t>Too inexperienced to trust judgements (2)</a:t>
                      </a:r>
                      <a:endParaRPr kumimoji="0" lang="en-US"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000" b="0" i="0" u="none" strike="noStrike" cap="none" normalizeH="0" baseline="0" smtClean="0">
                          <a:ln>
                            <a:noFill/>
                          </a:ln>
                          <a:solidFill>
                            <a:schemeClr val="tx1"/>
                          </a:solidFill>
                          <a:effectLst/>
                          <a:latin typeface="Arial" charset="0"/>
                        </a:rPr>
                        <a:t>Unsure how far accuracy should count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539750" y="333375"/>
            <a:ext cx="7127875" cy="1006475"/>
          </a:xfrm>
          <a:prstGeom prst="rect">
            <a:avLst/>
          </a:prstGeom>
          <a:solidFill>
            <a:schemeClr val="accent1"/>
          </a:solidFill>
          <a:ln w="9525">
            <a:noFill/>
            <a:miter lim="800000"/>
            <a:headEnd/>
            <a:tailEnd/>
          </a:ln>
          <a:effectLst/>
        </p:spPr>
        <p:txBody>
          <a:bodyPr>
            <a:spAutoFit/>
          </a:bodyPr>
          <a:lstStyle/>
          <a:p>
            <a:pPr algn="ctr">
              <a:spcBef>
                <a:spcPct val="50000"/>
              </a:spcBef>
            </a:pPr>
            <a:r>
              <a:rPr lang="en-US" sz="2000"/>
              <a:t>For many teachers, there is a tension between their personal construct of writing quality and what they see as being rewarded by national assessment criteria. </a:t>
            </a:r>
          </a:p>
        </p:txBody>
      </p:sp>
      <p:graphicFrame>
        <p:nvGraphicFramePr>
          <p:cNvPr id="164867" name="Group 3"/>
          <p:cNvGraphicFramePr>
            <a:graphicFrameLocks noGrp="1"/>
          </p:cNvGraphicFramePr>
          <p:nvPr/>
        </p:nvGraphicFramePr>
        <p:xfrm>
          <a:off x="539750" y="1484313"/>
          <a:ext cx="8135938" cy="4967287"/>
        </p:xfrm>
        <a:graphic>
          <a:graphicData uri="http://schemas.openxmlformats.org/drawingml/2006/table">
            <a:tbl>
              <a:tblPr/>
              <a:tblGrid>
                <a:gridCol w="4032250"/>
                <a:gridCol w="4103688"/>
              </a:tblGrid>
              <a:tr h="5762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 </a:t>
                      </a:r>
                      <a:r>
                        <a:rPr kumimoji="0" lang="en-GB" sz="1800" b="1" i="0" u="none" strike="noStrike" cap="none" normalizeH="0" baseline="0" smtClean="0">
                          <a:ln>
                            <a:noFill/>
                          </a:ln>
                          <a:solidFill>
                            <a:schemeClr val="tx1"/>
                          </a:solidFill>
                          <a:effectLst/>
                          <a:latin typeface="Arial" charset="0"/>
                        </a:rPr>
                        <a:t>Construct: Good writing is emotionally engaging </a:t>
                      </a:r>
                      <a:endParaRPr kumimoji="0" lang="en-US"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1" i="0" u="none" strike="noStrike" cap="none" normalizeH="0" baseline="0" smtClean="0">
                          <a:ln>
                            <a:noFill/>
                          </a:ln>
                          <a:solidFill>
                            <a:schemeClr val="tx1"/>
                          </a:solidFill>
                          <a:effectLst/>
                          <a:latin typeface="Arial" charset="0"/>
                        </a:rPr>
                        <a:t>Typical responses to national assessment criteria</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These teachers valued writing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that had an emotional impact on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the reader and to which they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could relate strongly, often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expressing this through metaphor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and analogy, e.g: </a:t>
                      </a:r>
                      <a:r>
                        <a:rPr kumimoji="0" lang="en-US" sz="1800" b="0" i="1" u="none" strike="noStrike" cap="none" normalizeH="0" baseline="0" smtClean="0">
                          <a:ln>
                            <a:noFill/>
                          </a:ln>
                          <a:solidFill>
                            <a:schemeClr val="tx1"/>
                          </a:solidFill>
                          <a:effectLst/>
                          <a:latin typeface="Arial" charset="0"/>
                        </a:rPr>
                        <a:t>it excites and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1" u="none" strike="noStrike" cap="none" normalizeH="0" baseline="0" smtClean="0">
                          <a:ln>
                            <a:noFill/>
                          </a:ln>
                          <a:solidFill>
                            <a:schemeClr val="tx1"/>
                          </a:solidFill>
                          <a:effectLst/>
                          <a:latin typeface="Arial" charset="0"/>
                        </a:rPr>
                        <a:t>moves you</a:t>
                      </a:r>
                      <a:r>
                        <a:rPr kumimoji="0" lang="en-US" sz="1800" b="0" i="0" u="none" strike="noStrike" cap="none" normalizeH="0" baseline="0" smtClean="0">
                          <a:ln>
                            <a:noFill/>
                          </a:ln>
                          <a:solidFill>
                            <a:schemeClr val="tx1"/>
                          </a:solidFill>
                          <a:effectLst/>
                          <a:latin typeface="Arial" charset="0"/>
                        </a:rPr>
                        <a:t>; </a:t>
                      </a:r>
                      <a:r>
                        <a:rPr kumimoji="0" lang="en-US" sz="1800" b="0" i="1" u="none" strike="noStrike" cap="none" normalizeH="0" baseline="0" smtClean="0">
                          <a:ln>
                            <a:noFill/>
                          </a:ln>
                          <a:solidFill>
                            <a:schemeClr val="tx1"/>
                          </a:solidFill>
                          <a:effectLst/>
                          <a:latin typeface="Arial" charset="0"/>
                        </a:rPr>
                        <a:t>it knocks your socks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1" u="none" strike="noStrike" cap="none" normalizeH="0" baseline="0" smtClean="0">
                          <a:ln>
                            <a:noFill/>
                          </a:ln>
                          <a:solidFill>
                            <a:schemeClr val="tx1"/>
                          </a:solidFill>
                          <a:effectLst/>
                          <a:latin typeface="Arial" charset="0"/>
                        </a:rPr>
                        <a:t>off</a:t>
                      </a:r>
                      <a:r>
                        <a:rPr kumimoji="0" lang="en-US" sz="1800" b="0" i="0" u="none" strike="noStrike" cap="none" normalizeH="0" baseline="0" smtClean="0">
                          <a:ln>
                            <a:noFill/>
                          </a:ln>
                          <a:solidFill>
                            <a:schemeClr val="tx1"/>
                          </a:solidFill>
                          <a:effectLst/>
                          <a:latin typeface="Arial" charset="0"/>
                        </a:rPr>
                        <a:t>; </a:t>
                      </a:r>
                      <a:r>
                        <a:rPr kumimoji="0" lang="en-US" sz="1800" b="0" i="1" u="none" strike="noStrike" cap="none" normalizeH="0" baseline="0" smtClean="0">
                          <a:ln>
                            <a:noFill/>
                          </a:ln>
                          <a:solidFill>
                            <a:schemeClr val="tx1"/>
                          </a:solidFill>
                          <a:effectLst/>
                          <a:latin typeface="Arial" charset="0"/>
                        </a:rPr>
                        <a:t>makes the hairs on the back of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1" u="none" strike="noStrike" cap="none" normalizeH="0" baseline="0" smtClean="0">
                          <a:ln>
                            <a:noFill/>
                          </a:ln>
                          <a:solidFill>
                            <a:schemeClr val="tx1"/>
                          </a:solidFill>
                          <a:effectLst/>
                          <a:latin typeface="Arial" charset="0"/>
                        </a:rPr>
                        <a:t>your neck stand up. </a:t>
                      </a:r>
                      <a:r>
                        <a:rPr kumimoji="0" lang="en-US" sz="1800" b="0" i="0" u="none" strike="noStrike" cap="none" normalizeH="0" baseline="0" smtClean="0">
                          <a:ln>
                            <a:noFill/>
                          </a:ln>
                          <a:solidFill>
                            <a:schemeClr val="tx1"/>
                          </a:solidFill>
                          <a:effectLst/>
                          <a:latin typeface="Arial" charset="0"/>
                        </a:rPr>
                        <a:t>They valued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writing that was engaging and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entertaining, imaginative and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creative.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Criteria encourage explicit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teaching and give students tools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for improving writing but can be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too rigid, prescriptive and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reductive: </a:t>
                      </a:r>
                      <a:r>
                        <a:rPr kumimoji="0" lang="en-GB" sz="1800" b="0" i="1" u="none" strike="noStrike" cap="none" normalizeH="0" baseline="0" smtClean="0">
                          <a:ln>
                            <a:noFill/>
                          </a:ln>
                          <a:solidFill>
                            <a:schemeClr val="tx1"/>
                          </a:solidFill>
                          <a:effectLst/>
                          <a:latin typeface="Arial" charset="0"/>
                        </a:rPr>
                        <a:t>too much emphasis on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accuracy and tick boxes; writing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by rote; following a recipe.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Writing should be judged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holistically. Assessment drives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teaching too much. Tasks can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restrict and deaden</a:t>
                      </a:r>
                      <a:r>
                        <a:rPr kumimoji="0" lang="en-GB" sz="1800" b="0" i="0" u="none" strike="noStrike" cap="none" normalizeH="0" baseline="0" smtClean="0">
                          <a:ln>
                            <a:noFill/>
                          </a:ln>
                          <a:solidFill>
                            <a:schemeClr val="tx1"/>
                          </a:solidFill>
                          <a:effectLst/>
                          <a:latin typeface="Arial" charset="0"/>
                        </a:rPr>
                        <a:t> writers and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are </a:t>
                      </a:r>
                      <a:r>
                        <a:rPr kumimoji="0" lang="en-GB" sz="1800" b="0" i="1" u="none" strike="noStrike" cap="none" normalizeH="0" baseline="0" smtClean="0">
                          <a:ln>
                            <a:noFill/>
                          </a:ln>
                          <a:solidFill>
                            <a:schemeClr val="tx1"/>
                          </a:solidFill>
                          <a:effectLst/>
                          <a:latin typeface="Arial" charset="0"/>
                        </a:rPr>
                        <a:t>unnatural.</a:t>
                      </a:r>
                      <a:endParaRPr kumimoji="0" lang="en-US" sz="1800" b="0" i="1"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Text Box 4"/>
          <p:cNvSpPr txBox="1">
            <a:spLocks noChangeArrowheads="1"/>
          </p:cNvSpPr>
          <p:nvPr/>
        </p:nvSpPr>
        <p:spPr bwMode="auto">
          <a:xfrm>
            <a:off x="539750" y="333375"/>
            <a:ext cx="7127875" cy="1006475"/>
          </a:xfrm>
          <a:prstGeom prst="rect">
            <a:avLst/>
          </a:prstGeom>
          <a:solidFill>
            <a:schemeClr val="accent1"/>
          </a:solidFill>
          <a:ln w="9525">
            <a:noFill/>
            <a:miter lim="800000"/>
            <a:headEnd/>
            <a:tailEnd/>
          </a:ln>
          <a:effectLst/>
        </p:spPr>
        <p:txBody>
          <a:bodyPr>
            <a:spAutoFit/>
          </a:bodyPr>
          <a:lstStyle/>
          <a:p>
            <a:pPr algn="ctr">
              <a:spcBef>
                <a:spcPct val="50000"/>
              </a:spcBef>
            </a:pPr>
            <a:r>
              <a:rPr lang="en-US" sz="2000"/>
              <a:t>For many teachers, there is a tension between their personal construct of writing quality and what they see as being rewarded by national assessment criteria. </a:t>
            </a:r>
          </a:p>
        </p:txBody>
      </p:sp>
      <p:graphicFrame>
        <p:nvGraphicFramePr>
          <p:cNvPr id="163081" name="Group 265"/>
          <p:cNvGraphicFramePr>
            <a:graphicFrameLocks noGrp="1"/>
          </p:cNvGraphicFramePr>
          <p:nvPr/>
        </p:nvGraphicFramePr>
        <p:xfrm>
          <a:off x="539750" y="1484313"/>
          <a:ext cx="8135938" cy="4967287"/>
        </p:xfrm>
        <a:graphic>
          <a:graphicData uri="http://schemas.openxmlformats.org/drawingml/2006/table">
            <a:tbl>
              <a:tblPr/>
              <a:tblGrid>
                <a:gridCol w="4032250"/>
                <a:gridCol w="4103688"/>
              </a:tblGrid>
              <a:tr h="541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 </a:t>
                      </a:r>
                      <a:r>
                        <a:rPr kumimoji="0" lang="en-GB" sz="1800" b="1" i="0" u="none" strike="noStrike" cap="none" normalizeH="0" baseline="0" smtClean="0">
                          <a:ln>
                            <a:noFill/>
                          </a:ln>
                          <a:solidFill>
                            <a:schemeClr val="tx1"/>
                          </a:solidFill>
                          <a:effectLst/>
                          <a:latin typeface="Arial" charset="0"/>
                        </a:rPr>
                        <a:t>Construct: Good writing is consciously crafted </a:t>
                      </a:r>
                      <a:endParaRPr kumimoji="0" lang="en-US"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1" i="0" u="none" strike="noStrike" cap="none" normalizeH="0" baseline="0" smtClean="0">
                          <a:ln>
                            <a:noFill/>
                          </a:ln>
                          <a:solidFill>
                            <a:schemeClr val="tx1"/>
                          </a:solidFill>
                          <a:effectLst/>
                          <a:latin typeface="Arial" charset="0"/>
                        </a:rPr>
                        <a:t>Typical responses to national assessment criteria</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These teachers valued writing that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had been deliberately designed and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crafted and that demonstrated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conscious control and effort: </a:t>
                      </a:r>
                      <a:r>
                        <a:rPr kumimoji="0" lang="en-GB" sz="1800" b="0" i="1" u="none" strike="noStrike" cap="none" normalizeH="0" baseline="0" smtClean="0">
                          <a:ln>
                            <a:noFill/>
                          </a:ln>
                          <a:solidFill>
                            <a:schemeClr val="tx1"/>
                          </a:solidFill>
                          <a:effectLst/>
                          <a:latin typeface="Arial" charset="0"/>
                        </a:rPr>
                        <a:t>writing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has thought and deliberation behind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it</a:t>
                      </a:r>
                      <a:r>
                        <a:rPr kumimoji="0" lang="en-GB" sz="1800" b="0" i="0" u="none" strike="noStrike" cap="none" normalizeH="0" baseline="0" smtClean="0">
                          <a:ln>
                            <a:noFill/>
                          </a:ln>
                          <a:solidFill>
                            <a:schemeClr val="tx1"/>
                          </a:solidFill>
                          <a:effectLst/>
                          <a:latin typeface="Arial" charset="0"/>
                        </a:rPr>
                        <a:t>. The process of writing was often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more important than the product.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They rewarded students who took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risks and experimented </a:t>
                      </a:r>
                      <a:r>
                        <a:rPr kumimoji="0" lang="en-GB" sz="1800" b="0" i="1" u="none" strike="noStrike" cap="none" normalizeH="0" baseline="0" smtClean="0">
                          <a:ln>
                            <a:noFill/>
                          </a:ln>
                          <a:solidFill>
                            <a:schemeClr val="tx1"/>
                          </a:solidFill>
                          <a:effectLst/>
                          <a:latin typeface="Arial" charset="0"/>
                        </a:rPr>
                        <a:t>even if they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don’t quite get it right.</a:t>
                      </a:r>
                      <a:r>
                        <a:rPr kumimoji="0" lang="en-GB" sz="1800" b="0" i="0" u="none" strike="noStrike" cap="none" normalizeH="0" baseline="0" smtClean="0">
                          <a:ln>
                            <a:noFill/>
                          </a:ln>
                          <a:solidFill>
                            <a:schemeClr val="tx1"/>
                          </a:solidFill>
                          <a:effectLst/>
                          <a:latin typeface="Arial" charset="0"/>
                        </a:rPr>
                        <a:t> They thought it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was important for students to explain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and justify writing choices, seeing this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as </a:t>
                      </a:r>
                      <a:r>
                        <a:rPr kumimoji="0" lang="en-GB" sz="1800" b="0" i="1" u="none" strike="noStrike" cap="none" normalizeH="0" baseline="0" smtClean="0">
                          <a:ln>
                            <a:noFill/>
                          </a:ln>
                          <a:solidFill>
                            <a:schemeClr val="tx1"/>
                          </a:solidFill>
                          <a:effectLst/>
                          <a:latin typeface="Arial" charset="0"/>
                        </a:rPr>
                        <a:t>a life skill</a:t>
                      </a:r>
                      <a:r>
                        <a:rPr kumimoji="0" lang="en-GB" sz="1800" b="0" i="0" u="none" strike="noStrike" cap="none" normalizeH="0" baseline="0" smtClean="0">
                          <a:ln>
                            <a:noFill/>
                          </a:ln>
                          <a:solidFill>
                            <a:schemeClr val="tx1"/>
                          </a:solidFill>
                          <a:effectLst/>
                          <a:latin typeface="Arial"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Criteria don’t always encourage or reward inventiveness and experimentation but force teaching of </a:t>
                      </a:r>
                      <a:r>
                        <a:rPr kumimoji="0" lang="en-US" sz="1800" b="0" i="1" u="none" strike="noStrike" cap="none" normalizeH="0" baseline="0" smtClean="0">
                          <a:ln>
                            <a:noFill/>
                          </a:ln>
                          <a:solidFill>
                            <a:schemeClr val="tx1"/>
                          </a:solidFill>
                          <a:effectLst/>
                          <a:latin typeface="Arial" charset="0"/>
                        </a:rPr>
                        <a:t>formulaic</a:t>
                      </a:r>
                      <a:r>
                        <a:rPr kumimoji="0" lang="en-US" sz="1800" b="0" i="0" u="none" strike="noStrike" cap="none" normalizeH="0" baseline="0" smtClean="0">
                          <a:ln>
                            <a:noFill/>
                          </a:ln>
                          <a:solidFill>
                            <a:schemeClr val="tx1"/>
                          </a:solidFill>
                          <a:effectLst/>
                          <a:latin typeface="Arial" charset="0"/>
                        </a:rPr>
                        <a:t> </a:t>
                      </a:r>
                      <a:r>
                        <a:rPr kumimoji="0" lang="en-US" sz="1800" b="0" i="1" u="none" strike="noStrike" cap="none" normalizeH="0" baseline="0" smtClean="0">
                          <a:ln>
                            <a:noFill/>
                          </a:ln>
                          <a:solidFill>
                            <a:schemeClr val="tx1"/>
                          </a:solidFill>
                          <a:effectLst/>
                          <a:latin typeface="Arial" charset="0"/>
                        </a:rPr>
                        <a:t>structures.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Pressure of exams leads to </a:t>
                      </a:r>
                      <a:r>
                        <a:rPr kumimoji="0" lang="en-US" sz="1800" b="0" i="1" u="none" strike="noStrike" cap="none" normalizeH="0" baseline="0" smtClean="0">
                          <a:ln>
                            <a:noFill/>
                          </a:ln>
                          <a:solidFill>
                            <a:schemeClr val="tx1"/>
                          </a:solidFill>
                          <a:effectLst/>
                          <a:latin typeface="Arial" charset="0"/>
                        </a:rPr>
                        <a:t>spoonfeeding</a:t>
                      </a:r>
                      <a:r>
                        <a:rPr kumimoji="0" lang="en-US" sz="1800" b="0" i="0" u="none" strike="noStrike" cap="none" normalizeH="0" baseline="0" smtClean="0">
                          <a:ln>
                            <a:noFill/>
                          </a:ln>
                          <a:solidFill>
                            <a:schemeClr val="tx1"/>
                          </a:solidFill>
                          <a:effectLst/>
                          <a:latin typeface="Arial" charset="0"/>
                        </a:rPr>
                        <a:t>. At both key stages, there needs to be more attention to explicit teaching of techniques not just getting through content.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Qualities of </a:t>
                      </a:r>
                      <a:r>
                        <a:rPr kumimoji="0" lang="en-GB" sz="1800" b="0" i="1" u="none" strike="noStrike" cap="none" normalizeH="0" baseline="0" smtClean="0">
                          <a:ln>
                            <a:noFill/>
                          </a:ln>
                          <a:solidFill>
                            <a:schemeClr val="tx1"/>
                          </a:solidFill>
                          <a:effectLst/>
                          <a:latin typeface="Arial" charset="0"/>
                        </a:rPr>
                        <a:t>originality</a:t>
                      </a:r>
                      <a:r>
                        <a:rPr kumimoji="0" lang="en-GB" sz="1800" b="0" i="0" u="none" strike="noStrike" cap="none" normalizeH="0" baseline="0" smtClean="0">
                          <a:ln>
                            <a:noFill/>
                          </a:ln>
                          <a:solidFill>
                            <a:schemeClr val="tx1"/>
                          </a:solidFill>
                          <a:effectLst/>
                          <a:latin typeface="Arial" charset="0"/>
                        </a:rPr>
                        <a:t> and </a:t>
                      </a:r>
                      <a:r>
                        <a:rPr kumimoji="0" lang="en-GB" sz="1800" b="0" i="1" u="none" strike="noStrike" cap="none" normalizeH="0" baseline="0" smtClean="0">
                          <a:ln>
                            <a:noFill/>
                          </a:ln>
                          <a:solidFill>
                            <a:schemeClr val="tx1"/>
                          </a:solidFill>
                          <a:effectLst/>
                          <a:latin typeface="Arial" charset="0"/>
                        </a:rPr>
                        <a:t>flair </a:t>
                      </a:r>
                      <a:r>
                        <a:rPr kumimoji="0" lang="en-GB" sz="1800" b="0" i="0" u="none" strike="noStrike" cap="none" normalizeH="0" baseline="0" smtClean="0">
                          <a:ln>
                            <a:noFill/>
                          </a:ln>
                          <a:solidFill>
                            <a:schemeClr val="tx1"/>
                          </a:solidFill>
                          <a:effectLst/>
                          <a:latin typeface="Arial" charset="0"/>
                        </a:rPr>
                        <a:t>should not just apply to the highest grades.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Teachers should be able to </a:t>
                      </a:r>
                      <a:r>
                        <a:rPr kumimoji="0" lang="en-US" sz="1800" b="0" i="1" u="none" strike="noStrike" cap="none" normalizeH="0" baseline="0" smtClean="0">
                          <a:ln>
                            <a:noFill/>
                          </a:ln>
                          <a:solidFill>
                            <a:schemeClr val="tx1"/>
                          </a:solidFill>
                          <a:effectLst/>
                          <a:latin typeface="Arial" charset="0"/>
                        </a:rPr>
                        <a:t>reward individual effort </a:t>
                      </a:r>
                      <a:r>
                        <a:rPr kumimoji="0" lang="en-US" sz="1800" b="0" i="0" u="none" strike="noStrike" cap="none" normalizeH="0" baseline="0" smtClean="0">
                          <a:ln>
                            <a:noFill/>
                          </a:ln>
                          <a:solidFill>
                            <a:schemeClr val="tx1"/>
                          </a:solidFill>
                          <a:effectLst/>
                          <a:latin typeface="Arial" charset="0"/>
                        </a:rPr>
                        <a:t>and</a:t>
                      </a:r>
                      <a:r>
                        <a:rPr kumimoji="0" lang="en-US" sz="1800" b="0" i="1" u="none" strike="noStrike" cap="none" normalizeH="0" baseline="0" smtClean="0">
                          <a:ln>
                            <a:noFill/>
                          </a:ln>
                          <a:solidFill>
                            <a:schemeClr val="tx1"/>
                          </a:solidFill>
                          <a:effectLst/>
                          <a:latin typeface="Arial" charset="0"/>
                        </a:rPr>
                        <a:t> tailor criteria to match the child.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57200" y="122238"/>
            <a:ext cx="7543800" cy="498475"/>
          </a:xfrm>
        </p:spPr>
        <p:txBody>
          <a:bodyPr/>
          <a:lstStyle/>
          <a:p>
            <a:r>
              <a:rPr lang="en-GB" sz="2400"/>
              <a:t>Constructs in the classroom</a:t>
            </a:r>
            <a:endParaRPr lang="en-US" sz="2400"/>
          </a:p>
        </p:txBody>
      </p:sp>
      <p:sp>
        <p:nvSpPr>
          <p:cNvPr id="163844" name="Text Box 4"/>
          <p:cNvSpPr txBox="1">
            <a:spLocks noChangeArrowheads="1"/>
          </p:cNvSpPr>
          <p:nvPr/>
        </p:nvSpPr>
        <p:spPr bwMode="auto">
          <a:xfrm>
            <a:off x="468313" y="692150"/>
            <a:ext cx="7343775" cy="701675"/>
          </a:xfrm>
          <a:prstGeom prst="rect">
            <a:avLst/>
          </a:prstGeom>
          <a:solidFill>
            <a:schemeClr val="accent1"/>
          </a:solidFill>
          <a:ln w="9525">
            <a:noFill/>
            <a:miter lim="800000"/>
            <a:headEnd/>
            <a:tailEnd/>
          </a:ln>
          <a:effectLst/>
        </p:spPr>
        <p:txBody>
          <a:bodyPr>
            <a:spAutoFit/>
          </a:bodyPr>
          <a:lstStyle/>
          <a:p>
            <a:pPr algn="ctr">
              <a:spcBef>
                <a:spcPct val="50000"/>
              </a:spcBef>
            </a:pPr>
            <a:r>
              <a:rPr lang="en-GB" sz="2000"/>
              <a:t>Teachers’ personal constructs of writing quality may influence classroom discourse about writing</a:t>
            </a:r>
            <a:endParaRPr lang="en-US" sz="2000"/>
          </a:p>
        </p:txBody>
      </p:sp>
      <p:graphicFrame>
        <p:nvGraphicFramePr>
          <p:cNvPr id="163873" name="Group 33"/>
          <p:cNvGraphicFramePr>
            <a:graphicFrameLocks noGrp="1"/>
          </p:cNvGraphicFramePr>
          <p:nvPr>
            <p:ph idx="1"/>
          </p:nvPr>
        </p:nvGraphicFramePr>
        <p:xfrm>
          <a:off x="457200" y="1628775"/>
          <a:ext cx="8229600" cy="4929188"/>
        </p:xfrm>
        <a:graphic>
          <a:graphicData uri="http://schemas.openxmlformats.org/drawingml/2006/table">
            <a:tbl>
              <a:tblPr/>
              <a:tblGrid>
                <a:gridCol w="4114800"/>
                <a:gridCol w="4114800"/>
              </a:tblGrid>
              <a:tr h="48958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1" i="0" u="none" strike="noStrike" cap="none" normalizeH="0" baseline="0" smtClean="0">
                          <a:ln>
                            <a:noFill/>
                          </a:ln>
                          <a:solidFill>
                            <a:schemeClr val="tx1"/>
                          </a:solidFill>
                          <a:effectLst/>
                          <a:latin typeface="Arial" charset="0"/>
                        </a:rPr>
                        <a:t> School 4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1" u="none" strike="noStrike" cap="none" normalizeH="0" baseline="0" smtClean="0">
                          <a:ln>
                            <a:noFill/>
                          </a:ln>
                          <a:solidFill>
                            <a:schemeClr val="tx1"/>
                          </a:solidFill>
                          <a:effectLst/>
                          <a:latin typeface="Arial" charset="0"/>
                        </a:rPr>
                        <a:t>Teacher values</a:t>
                      </a:r>
                      <a:r>
                        <a:rPr kumimoji="0" lang="en-US" sz="1800" b="0" i="0" u="none" strike="noStrike" cap="none" normalizeH="0" baseline="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US" sz="1800" b="0" i="0" u="none" strike="noStrike" cap="none" normalizeH="0" baseline="0" smtClean="0">
                          <a:ln>
                            <a:noFill/>
                          </a:ln>
                          <a:solidFill>
                            <a:schemeClr val="tx1"/>
                          </a:solidFill>
                          <a:effectLst/>
                          <a:latin typeface="Arial" charset="0"/>
                        </a:rPr>
                        <a:t> writing that provokes a strong emotional reaction in the reader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US" sz="1800" b="0" i="0" u="none" strike="noStrike" cap="none" normalizeH="0" baseline="0" smtClean="0">
                          <a:ln>
                            <a:noFill/>
                          </a:ln>
                          <a:solidFill>
                            <a:schemeClr val="tx1"/>
                          </a:solidFill>
                          <a:effectLst/>
                          <a:latin typeface="Arial" charset="0"/>
                        </a:rPr>
                        <a:t> personal creativity (writes herself)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US" sz="1800" b="0" i="0" u="none" strike="noStrike" cap="none" normalizeH="0" baseline="0" smtClean="0">
                          <a:ln>
                            <a:noFill/>
                          </a:ln>
                          <a:solidFill>
                            <a:schemeClr val="tx1"/>
                          </a:solidFill>
                          <a:effectLst/>
                          <a:latin typeface="Arial" charset="0"/>
                        </a:rPr>
                        <a:t> powerful choice of words and ideas that move and excite the reader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Responses to assessment criteria</a:t>
                      </a:r>
                      <a:r>
                        <a:rPr kumimoji="0" lang="en-GB" sz="1800" b="0" i="0" u="none" strike="noStrike" cap="none" normalizeH="0" baseline="0" smtClean="0">
                          <a:ln>
                            <a:noFill/>
                          </a:ln>
                          <a:solidFill>
                            <a:schemeClr val="tx1"/>
                          </a:solidFill>
                          <a:effectLst/>
                          <a:latin typeface="Arial" charset="0"/>
                        </a:rPr>
                        <a:t>:</a:t>
                      </a: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a:t>
                      </a:r>
                      <a:r>
                        <a:rPr kumimoji="0" lang="en-US" sz="1800" b="0" i="0" u="none" strike="noStrike" cap="none" normalizeH="0" baseline="0" smtClean="0">
                          <a:ln>
                            <a:noFill/>
                          </a:ln>
                          <a:solidFill>
                            <a:schemeClr val="tx1"/>
                          </a:solidFill>
                          <a:effectLst/>
                          <a:latin typeface="Arial" charset="0"/>
                        </a:rPr>
                        <a:t>recognises subjectivity of different readers’ responses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thinks too much weighting given to accuracy over creativity (real writers have editors and proofreaders)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US" sz="1800" b="0" i="0" u="none" strike="noStrike" cap="none" normalizeH="0" baseline="0" smtClean="0">
                          <a:ln>
                            <a:noFill/>
                          </a:ln>
                          <a:solidFill>
                            <a:schemeClr val="tx1"/>
                          </a:solidFill>
                          <a:effectLst/>
                          <a:latin typeface="Arial" charset="0"/>
                        </a:rPr>
                        <a:t> explicitly teaches to exam criteria (e.g. sentence variety) but is ambivalent about providing a formula</a:t>
                      </a: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1800" b="0" i="1"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In the writing classroom: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1800" b="0" i="1" u="none" strike="noStrike" cap="none" normalizeH="0" baseline="0" smtClean="0">
                          <a:ln>
                            <a:noFill/>
                          </a:ln>
                          <a:solidFill>
                            <a:schemeClr val="tx1"/>
                          </a:solidFill>
                          <a:effectLst/>
                          <a:latin typeface="Arial" charset="0"/>
                        </a:rPr>
                        <a:t> </a:t>
                      </a:r>
                      <a:r>
                        <a:rPr kumimoji="0" lang="en-GB" sz="1800" b="0" i="0" u="none" strike="noStrike" cap="none" normalizeH="0" baseline="0" smtClean="0">
                          <a:ln>
                            <a:noFill/>
                          </a:ln>
                          <a:solidFill>
                            <a:schemeClr val="tx1"/>
                          </a:solidFill>
                          <a:effectLst/>
                          <a:latin typeface="Arial" charset="0"/>
                        </a:rPr>
                        <a:t>clear expectation of student participation</a:t>
                      </a:r>
                      <a:r>
                        <a:rPr kumimoji="0" lang="en-GB" sz="1800" b="0" i="1" u="none" strike="noStrike" cap="none" normalizeH="0" baseline="0" smtClean="0">
                          <a:ln>
                            <a:noFill/>
                          </a:ln>
                          <a:solidFill>
                            <a:schemeClr val="tx1"/>
                          </a:solidFill>
                          <a:effectLst/>
                          <a:latin typeface="Arial" charset="0"/>
                        </a:rPr>
                        <a:t> - </a:t>
                      </a:r>
                      <a:r>
                        <a:rPr kumimoji="0" lang="en-GB" sz="1800" b="0" i="0" u="none" strike="noStrike" cap="none" normalizeH="0" baseline="0" smtClean="0">
                          <a:ln>
                            <a:noFill/>
                          </a:ln>
                          <a:solidFill>
                            <a:schemeClr val="tx1"/>
                          </a:solidFill>
                          <a:effectLst/>
                          <a:latin typeface="Arial" charset="0"/>
                        </a:rPr>
                        <a:t>emphasis on trying</a:t>
                      </a:r>
                      <a:r>
                        <a:rPr kumimoji="0" lang="en-GB" sz="1800" b="0" i="1" u="none" strike="noStrike" cap="none" normalizeH="0" baseline="0" smtClean="0">
                          <a:ln>
                            <a:noFill/>
                          </a:ln>
                          <a:solidFill>
                            <a:schemeClr val="tx1"/>
                          </a:solidFill>
                          <a:effectLst/>
                          <a:latin typeface="Arial" charset="0"/>
                        </a:rPr>
                        <a:t> </a:t>
                      </a:r>
                      <a:r>
                        <a:rPr kumimoji="0" lang="en-GB" sz="1800" b="0" i="0" u="none" strike="noStrike" cap="none" normalizeH="0" baseline="0" smtClean="0">
                          <a:ln>
                            <a:noFill/>
                          </a:ln>
                          <a:solidFill>
                            <a:schemeClr val="tx1"/>
                          </a:solidFill>
                          <a:effectLst/>
                          <a:latin typeface="Arial" charset="0"/>
                        </a:rPr>
                        <a:t>things out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motivates through own enthusiasm; shares own writing and personal examples</a:t>
                      </a:r>
                      <a:endParaRPr kumimoji="0" lang="en-GB" sz="1800" b="0" i="1"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Char char="l"/>
                        <a:tabLst/>
                      </a:pPr>
                      <a:r>
                        <a:rPr kumimoji="0" lang="en-US" sz="1800" b="0" i="0" u="none" strike="noStrike" cap="none" normalizeH="0" baseline="0" smtClean="0">
                          <a:ln>
                            <a:noFill/>
                          </a:ln>
                          <a:solidFill>
                            <a:schemeClr val="tx1"/>
                          </a:solidFill>
                          <a:effectLst/>
                          <a:latin typeface="Arial" charset="0"/>
                        </a:rPr>
                        <a:t>  adapts project lesson plans to suit own teaching style - building in time for discussion and reflection of students’ own writing; encourages them to be </a:t>
                      </a:r>
                      <a:r>
                        <a:rPr kumimoji="0" lang="en-US" sz="1800" b="0" i="1" u="none" strike="noStrike" cap="none" normalizeH="0" baseline="0" smtClean="0">
                          <a:ln>
                            <a:noFill/>
                          </a:ln>
                          <a:solidFill>
                            <a:schemeClr val="tx1"/>
                          </a:solidFill>
                          <a:effectLst/>
                          <a:latin typeface="Arial" charset="0"/>
                        </a:rPr>
                        <a:t>critical friends</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strong emphasis on evaluating effects of word choices on the reader - </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n-GB" sz="1800" b="0" i="0" u="none" strike="noStrike" cap="none" normalizeH="0" baseline="0" smtClean="0">
                          <a:ln>
                            <a:noFill/>
                          </a:ln>
                          <a:solidFill>
                            <a:schemeClr val="tx1"/>
                          </a:solidFill>
                          <a:effectLst/>
                          <a:latin typeface="Arial" charset="0"/>
                        </a:rPr>
                        <a:t>actively promotes thinking about choices and meaning</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457200" y="122238"/>
            <a:ext cx="7543800" cy="498475"/>
          </a:xfrm>
        </p:spPr>
        <p:txBody>
          <a:bodyPr/>
          <a:lstStyle/>
          <a:p>
            <a:r>
              <a:rPr lang="en-GB" sz="2400"/>
              <a:t>Constructs in the classroom</a:t>
            </a:r>
            <a:endParaRPr lang="en-US" sz="2400"/>
          </a:p>
        </p:txBody>
      </p:sp>
      <p:sp>
        <p:nvSpPr>
          <p:cNvPr id="168963" name="Text Box 3"/>
          <p:cNvSpPr txBox="1">
            <a:spLocks noChangeArrowheads="1"/>
          </p:cNvSpPr>
          <p:nvPr/>
        </p:nvSpPr>
        <p:spPr bwMode="auto">
          <a:xfrm>
            <a:off x="468313" y="692150"/>
            <a:ext cx="7343775" cy="701675"/>
          </a:xfrm>
          <a:prstGeom prst="rect">
            <a:avLst/>
          </a:prstGeom>
          <a:solidFill>
            <a:schemeClr val="accent1"/>
          </a:solidFill>
          <a:ln w="9525">
            <a:noFill/>
            <a:miter lim="800000"/>
            <a:headEnd/>
            <a:tailEnd/>
          </a:ln>
          <a:effectLst/>
        </p:spPr>
        <p:txBody>
          <a:bodyPr>
            <a:spAutoFit/>
          </a:bodyPr>
          <a:lstStyle/>
          <a:p>
            <a:pPr algn="ctr">
              <a:spcBef>
                <a:spcPct val="50000"/>
              </a:spcBef>
            </a:pPr>
            <a:r>
              <a:rPr lang="en-GB" sz="2000"/>
              <a:t>Teachers’ personal constructs of writing quality may influence classroom discourse about writing</a:t>
            </a:r>
            <a:endParaRPr lang="en-US" sz="2000"/>
          </a:p>
        </p:txBody>
      </p:sp>
      <p:graphicFrame>
        <p:nvGraphicFramePr>
          <p:cNvPr id="169066" name="Group 106"/>
          <p:cNvGraphicFramePr>
            <a:graphicFrameLocks noGrp="1"/>
          </p:cNvGraphicFramePr>
          <p:nvPr>
            <p:ph idx="1"/>
          </p:nvPr>
        </p:nvGraphicFramePr>
        <p:xfrm>
          <a:off x="468313" y="1484313"/>
          <a:ext cx="8229600" cy="5089525"/>
        </p:xfrm>
        <a:graphic>
          <a:graphicData uri="http://schemas.openxmlformats.org/drawingml/2006/table">
            <a:tbl>
              <a:tblPr/>
              <a:tblGrid>
                <a:gridCol w="4114800"/>
                <a:gridCol w="4114800"/>
              </a:tblGrid>
              <a:tr h="48958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1" i="0" u="none" strike="noStrike" cap="none" normalizeH="0" baseline="0" smtClean="0">
                          <a:ln>
                            <a:noFill/>
                          </a:ln>
                          <a:solidFill>
                            <a:schemeClr val="tx1"/>
                          </a:solidFill>
                          <a:effectLst/>
                          <a:latin typeface="Arial" charset="0"/>
                        </a:rPr>
                        <a:t> School 15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1" u="none" strike="noStrike" cap="none" normalizeH="0" baseline="0" smtClean="0">
                          <a:ln>
                            <a:noFill/>
                          </a:ln>
                          <a:solidFill>
                            <a:schemeClr val="tx1"/>
                          </a:solidFill>
                          <a:effectLst/>
                          <a:latin typeface="Arial" charset="0"/>
                        </a:rPr>
                        <a:t>Teacher values</a:t>
                      </a:r>
                      <a:r>
                        <a:rPr kumimoji="0" lang="en-US" sz="1800" b="0" i="0" u="none" strike="noStrike" cap="none" normalizeH="0" baseline="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Char char="l"/>
                        <a:tabLst/>
                      </a:pPr>
                      <a:r>
                        <a:rPr kumimoji="0" lang="en-US" sz="1800" b="0" i="0" u="none" strike="noStrike" cap="none" normalizeH="0" baseline="0" smtClean="0">
                          <a:ln>
                            <a:noFill/>
                          </a:ln>
                          <a:solidFill>
                            <a:schemeClr val="tx1"/>
                          </a:solidFill>
                          <a:effectLst/>
                          <a:latin typeface="Arial" charset="0"/>
                        </a:rPr>
                        <a:t> writing that communicates clearly to the reader</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clever use of techniques</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reader-writer relationship – thinks writing should be viewed from perspective of how well it fulfils its purpose for the reader</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Responses to assessment criteria:</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they encourage students to focus on audience and purpose and on what makes a good piece of writing</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there is a strong continuity between the key stages in terms of what is valued</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exam </a:t>
                      </a:r>
                      <a:r>
                        <a:rPr kumimoji="0" lang="en-GB" sz="1800" b="0" i="0" u="sng" strike="noStrike" cap="none" normalizeH="0" baseline="0" smtClean="0">
                          <a:ln>
                            <a:noFill/>
                          </a:ln>
                          <a:solidFill>
                            <a:schemeClr val="tx1"/>
                          </a:solidFill>
                          <a:effectLst/>
                          <a:latin typeface="Arial" charset="0"/>
                        </a:rPr>
                        <a:t>tasks</a:t>
                      </a:r>
                      <a:r>
                        <a:rPr kumimoji="0" lang="en-GB" sz="1800" b="0" i="0" u="none" strike="noStrike" cap="none" normalizeH="0" baseline="0" smtClean="0">
                          <a:ln>
                            <a:noFill/>
                          </a:ln>
                          <a:solidFill>
                            <a:schemeClr val="tx1"/>
                          </a:solidFill>
                          <a:effectLst/>
                          <a:latin typeface="Arial" charset="0"/>
                        </a:rPr>
                        <a:t> don’t always allow students to show what they can do</a:t>
                      </a: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1800" b="0" i="1"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1800" b="0" i="1" u="none" strike="noStrike" cap="none" normalizeH="0" baseline="0" smtClean="0">
                          <a:ln>
                            <a:noFill/>
                          </a:ln>
                          <a:solidFill>
                            <a:schemeClr val="tx1"/>
                          </a:solidFill>
                          <a:effectLst/>
                          <a:latin typeface="Arial" charset="0"/>
                        </a:rPr>
                        <a:t>In the writing classroom: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1800" b="0" i="1" u="none" strike="noStrike" cap="none" normalizeH="0" baseline="0" smtClean="0">
                          <a:ln>
                            <a:noFill/>
                          </a:ln>
                          <a:solidFill>
                            <a:schemeClr val="tx1"/>
                          </a:solidFill>
                          <a:effectLst/>
                          <a:latin typeface="Arial" charset="0"/>
                        </a:rPr>
                        <a:t> </a:t>
                      </a:r>
                      <a:r>
                        <a:rPr kumimoji="0" lang="en-GB" sz="1800" b="0" i="0" u="none" strike="noStrike" cap="none" normalizeH="0" baseline="0" smtClean="0">
                          <a:ln>
                            <a:noFill/>
                          </a:ln>
                          <a:solidFill>
                            <a:schemeClr val="tx1"/>
                          </a:solidFill>
                          <a:effectLst/>
                          <a:latin typeface="Arial" charset="0"/>
                        </a:rPr>
                        <a:t>explicitly positions students as ‘real’ readers of texts, both published and their own: </a:t>
                      </a:r>
                      <a:r>
                        <a:rPr kumimoji="0" lang="en-GB" sz="1800" b="0" i="1" u="none" strike="noStrike" cap="none" normalizeH="0" baseline="0" smtClean="0">
                          <a:ln>
                            <a:noFill/>
                          </a:ln>
                          <a:solidFill>
                            <a:schemeClr val="tx1"/>
                          </a:solidFill>
                          <a:effectLst/>
                          <a:latin typeface="Arial" charset="0"/>
                        </a:rPr>
                        <a:t>what matters is how you respond to the writing; I’m interested in your reactions to these charity adverts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1800" b="0" i="1" u="none" strike="noStrike" cap="none" normalizeH="0" baseline="0" smtClean="0">
                          <a:ln>
                            <a:noFill/>
                          </a:ln>
                          <a:solidFill>
                            <a:schemeClr val="tx1"/>
                          </a:solidFill>
                          <a:effectLst/>
                          <a:latin typeface="Arial" charset="0"/>
                        </a:rPr>
                        <a:t> </a:t>
                      </a:r>
                      <a:r>
                        <a:rPr kumimoji="0" lang="en-GB" sz="1800" b="0" i="0" u="none" strike="noStrike" cap="none" normalizeH="0" baseline="0" smtClean="0">
                          <a:ln>
                            <a:noFill/>
                          </a:ln>
                          <a:solidFill>
                            <a:schemeClr val="tx1"/>
                          </a:solidFill>
                          <a:effectLst/>
                          <a:latin typeface="Arial" charset="0"/>
                        </a:rPr>
                        <a:t>gives very clear explanations of the purpose of reading and writing tasks: </a:t>
                      </a:r>
                      <a:r>
                        <a:rPr kumimoji="0" lang="en-GB" sz="1800" b="0" i="1" u="none" strike="noStrike" cap="none" normalizeH="0" baseline="0" smtClean="0">
                          <a:ln>
                            <a:noFill/>
                          </a:ln>
                          <a:solidFill>
                            <a:schemeClr val="tx1"/>
                          </a:solidFill>
                          <a:effectLst/>
                          <a:latin typeface="Arial" charset="0"/>
                        </a:rPr>
                        <a:t>to help you see what persuasive techniques are used to get you to part with your money</a:t>
                      </a:r>
                      <a:r>
                        <a:rPr kumimoji="0" lang="en-US" sz="1800" b="0" i="0" u="none" strike="noStrike" cap="none" normalizeH="0" baseline="0" smtClean="0">
                          <a:ln>
                            <a:noFill/>
                          </a:ln>
                          <a:solidFill>
                            <a:schemeClr val="tx1"/>
                          </a:solidFill>
                          <a:effectLst/>
                          <a:latin typeface="Arial" charset="0"/>
                        </a:rPr>
                        <a:t>; </a:t>
                      </a:r>
                      <a:r>
                        <a:rPr kumimoji="0" lang="en-US" sz="1800" b="0" i="1" u="none" strike="noStrike" cap="none" normalizeH="0" baseline="0" smtClean="0">
                          <a:ln>
                            <a:noFill/>
                          </a:ln>
                          <a:solidFill>
                            <a:schemeClr val="tx1"/>
                          </a:solidFill>
                          <a:effectLst/>
                          <a:latin typeface="Arial" charset="0"/>
                        </a:rPr>
                        <a:t>to make a judgement about which viewpoint is most effective</a:t>
                      </a:r>
                      <a:endParaRPr kumimoji="0" lang="en-GB" sz="1800" b="0" i="1"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1800" b="0" i="0" u="none" strike="noStrike" cap="none" normalizeH="0" baseline="0" smtClean="0">
                          <a:ln>
                            <a:noFill/>
                          </a:ln>
                          <a:solidFill>
                            <a:schemeClr val="tx1"/>
                          </a:solidFill>
                          <a:effectLst/>
                          <a:latin typeface="Arial" charset="0"/>
                        </a:rPr>
                        <a:t> doesn’t over-direct their responses – they often feed back to each other and redraft in light of peer response </a:t>
                      </a:r>
                      <a:endParaRPr kumimoji="0" lang="en-US" sz="1800" b="0"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395288" y="620713"/>
            <a:ext cx="7543800" cy="360362"/>
          </a:xfrm>
        </p:spPr>
        <p:txBody>
          <a:bodyPr/>
          <a:lstStyle/>
          <a:p>
            <a:r>
              <a:rPr lang="en-GB" sz="2000"/>
              <a:t>Implications and questions</a:t>
            </a:r>
            <a:endParaRPr lang="en-US" sz="2000"/>
          </a:p>
        </p:txBody>
      </p:sp>
      <p:sp>
        <p:nvSpPr>
          <p:cNvPr id="166915" name="Rectangle 3"/>
          <p:cNvSpPr>
            <a:spLocks noGrp="1" noChangeArrowheads="1"/>
          </p:cNvSpPr>
          <p:nvPr>
            <p:ph type="body" idx="1"/>
          </p:nvPr>
        </p:nvSpPr>
        <p:spPr>
          <a:xfrm>
            <a:off x="395288" y="1700213"/>
            <a:ext cx="8229600" cy="4862512"/>
          </a:xfrm>
        </p:spPr>
        <p:txBody>
          <a:bodyPr/>
          <a:lstStyle/>
          <a:p>
            <a:r>
              <a:rPr lang="en-GB" sz="2000"/>
              <a:t>Does variation matter? Not advocating that every classroom should be the same, nor that one construct is ‘better’ than another. But what are the implications for practice of:</a:t>
            </a:r>
          </a:p>
          <a:p>
            <a:pPr>
              <a:buFont typeface="Wingdings" pitchFamily="2" charset="2"/>
              <a:buChar char="Ø"/>
            </a:pPr>
            <a:r>
              <a:rPr lang="en-GB" sz="2000"/>
              <a:t>differences between teachers in how they view quality and share those views with students?</a:t>
            </a:r>
          </a:p>
          <a:p>
            <a:pPr>
              <a:buFont typeface="Wingdings" pitchFamily="2" charset="2"/>
              <a:buChar char="Ø"/>
            </a:pPr>
            <a:r>
              <a:rPr lang="en-GB" sz="2000"/>
              <a:t>tensions between teachers’ personal constructs of quality and national assessment criteria?</a:t>
            </a:r>
          </a:p>
          <a:p>
            <a:r>
              <a:rPr lang="en-GB" sz="2000"/>
              <a:t>How conscious are teachers of their own constructs? How can this be investigated? </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algn="ctr"/>
            <a:r>
              <a:rPr lang="en-GB" sz="3200"/>
              <a:t>Outline of presentation</a:t>
            </a:r>
            <a:endParaRPr lang="en-US" sz="3200"/>
          </a:p>
        </p:txBody>
      </p:sp>
      <p:sp>
        <p:nvSpPr>
          <p:cNvPr id="107523" name="Rectangle 3"/>
          <p:cNvSpPr>
            <a:spLocks noGrp="1" noChangeArrowheads="1"/>
          </p:cNvSpPr>
          <p:nvPr>
            <p:ph type="body" idx="1"/>
          </p:nvPr>
        </p:nvSpPr>
        <p:spPr/>
        <p:txBody>
          <a:bodyPr/>
          <a:lstStyle/>
          <a:p>
            <a:r>
              <a:rPr lang="en-GB" sz="2600"/>
              <a:t>The research problem</a:t>
            </a:r>
          </a:p>
          <a:p>
            <a:r>
              <a:rPr lang="en-GB" sz="2600"/>
              <a:t>Analysis of data: </a:t>
            </a:r>
          </a:p>
          <a:p>
            <a:pPr>
              <a:buFont typeface="Wingdings" pitchFamily="2" charset="2"/>
              <a:buChar char="Ø"/>
            </a:pPr>
            <a:r>
              <a:rPr lang="en-GB" sz="2600"/>
              <a:t>teachers’ definitions of writing quality – agreement and variation</a:t>
            </a:r>
          </a:p>
          <a:p>
            <a:pPr>
              <a:buFont typeface="Wingdings" pitchFamily="2" charset="2"/>
              <a:buChar char="Ø"/>
            </a:pPr>
            <a:r>
              <a:rPr lang="en-GB" sz="2600"/>
              <a:t>teachers’ different constructs of quality and their relationship with published assessment criteria</a:t>
            </a:r>
          </a:p>
          <a:p>
            <a:pPr>
              <a:buFont typeface="Wingdings" pitchFamily="2" charset="2"/>
              <a:buChar char="Ø"/>
            </a:pPr>
            <a:r>
              <a:rPr lang="en-GB" sz="2600"/>
              <a:t>teachers’ constructs of quality enacted in the writing classroom</a:t>
            </a:r>
          </a:p>
          <a:p>
            <a:r>
              <a:rPr lang="en-GB" sz="2600"/>
              <a:t>Implications and questions</a:t>
            </a:r>
          </a:p>
          <a:p>
            <a:pPr>
              <a:buFont typeface="Wingdings" pitchFamily="2" charset="2"/>
              <a:buNone/>
            </a:pPr>
            <a:endParaRPr lang="en-GB" sz="2600"/>
          </a:p>
          <a:p>
            <a:pPr>
              <a:buFontTx/>
              <a:buNone/>
            </a:pPr>
            <a:endParaRPr lang="en-GB" sz="2600"/>
          </a:p>
          <a:p>
            <a:endParaRPr lang="en-GB" sz="2600"/>
          </a:p>
          <a:p>
            <a:endParaRPr lang="en-GB" sz="2600"/>
          </a:p>
          <a:p>
            <a:endParaRPr lang="en-US" sz="26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xfrm>
            <a:off x="468313" y="-647700"/>
            <a:ext cx="7543800" cy="1295400"/>
          </a:xfrm>
        </p:spPr>
        <p:txBody>
          <a:bodyPr/>
          <a:lstStyle/>
          <a:p>
            <a:pPr algn="ctr"/>
            <a:r>
              <a:rPr lang="en-GB" sz="1800"/>
              <a:t>References</a:t>
            </a:r>
            <a:endParaRPr lang="en-US" sz="1800"/>
          </a:p>
        </p:txBody>
      </p:sp>
      <p:sp>
        <p:nvSpPr>
          <p:cNvPr id="81928" name="Text Box 8"/>
          <p:cNvSpPr txBox="1">
            <a:spLocks noChangeArrowheads="1"/>
          </p:cNvSpPr>
          <p:nvPr/>
        </p:nvSpPr>
        <p:spPr bwMode="auto">
          <a:xfrm>
            <a:off x="395288" y="3716338"/>
            <a:ext cx="7561262" cy="581025"/>
          </a:xfrm>
          <a:prstGeom prst="rect">
            <a:avLst/>
          </a:prstGeom>
          <a:noFill/>
          <a:ln w="9525">
            <a:noFill/>
            <a:miter lim="800000"/>
            <a:headEnd/>
            <a:tailEnd/>
          </a:ln>
          <a:effectLst/>
        </p:spPr>
        <p:txBody>
          <a:bodyPr>
            <a:spAutoFit/>
          </a:bodyPr>
          <a:lstStyle/>
          <a:p>
            <a:pPr>
              <a:spcBef>
                <a:spcPct val="50000"/>
              </a:spcBef>
            </a:pPr>
            <a:r>
              <a:rPr lang="en-US" sz="1600"/>
              <a:t>Sadler, R. (1989) </a:t>
            </a:r>
            <a:r>
              <a:rPr lang="en-GB" sz="1600"/>
              <a:t>Formative assessment and the design of instructional systems. </a:t>
            </a:r>
            <a:r>
              <a:rPr lang="en-GB" sz="1600" i="1"/>
              <a:t>Instructional Science, 18 (2),</a:t>
            </a:r>
            <a:r>
              <a:rPr lang="en-GB" sz="1600"/>
              <a:t> 119-144.</a:t>
            </a:r>
            <a:endParaRPr lang="en-US" sz="1600"/>
          </a:p>
        </p:txBody>
      </p:sp>
      <p:sp>
        <p:nvSpPr>
          <p:cNvPr id="81931" name="Text Box 11"/>
          <p:cNvSpPr txBox="1">
            <a:spLocks noChangeArrowheads="1"/>
          </p:cNvSpPr>
          <p:nvPr/>
        </p:nvSpPr>
        <p:spPr bwMode="auto">
          <a:xfrm>
            <a:off x="395288" y="2133600"/>
            <a:ext cx="7416800" cy="581025"/>
          </a:xfrm>
          <a:prstGeom prst="rect">
            <a:avLst/>
          </a:prstGeom>
          <a:noFill/>
          <a:ln w="9525">
            <a:noFill/>
            <a:miter lim="800000"/>
            <a:headEnd/>
            <a:tailEnd/>
          </a:ln>
          <a:effectLst/>
        </p:spPr>
        <p:txBody>
          <a:bodyPr>
            <a:spAutoFit/>
          </a:bodyPr>
          <a:lstStyle/>
          <a:p>
            <a:pPr>
              <a:spcBef>
                <a:spcPct val="50000"/>
              </a:spcBef>
            </a:pPr>
            <a:r>
              <a:rPr lang="en-GB" sz="1600"/>
              <a:t>Marshall, B. (2007) Assessment in English. In Handbook of Primary English in Initial Teacher Education, Cremin, T. &amp;</a:t>
            </a:r>
            <a:r>
              <a:rPr lang="en-GB" sz="1600" i="1"/>
              <a:t> </a:t>
            </a:r>
            <a:r>
              <a:rPr lang="en-GB" sz="1600"/>
              <a:t>Dombey, H.</a:t>
            </a:r>
            <a:r>
              <a:rPr lang="en-GB" sz="1600" i="1"/>
              <a:t> </a:t>
            </a:r>
            <a:r>
              <a:rPr lang="en-GB" sz="1600"/>
              <a:t>(eds.). </a:t>
            </a:r>
            <a:endParaRPr lang="en-US" sz="1600"/>
          </a:p>
        </p:txBody>
      </p:sp>
      <p:sp>
        <p:nvSpPr>
          <p:cNvPr id="81933" name="Text Box 13"/>
          <p:cNvSpPr txBox="1">
            <a:spLocks noChangeArrowheads="1"/>
          </p:cNvSpPr>
          <p:nvPr/>
        </p:nvSpPr>
        <p:spPr bwMode="auto">
          <a:xfrm>
            <a:off x="395288" y="5084763"/>
            <a:ext cx="7489825" cy="581025"/>
          </a:xfrm>
          <a:prstGeom prst="rect">
            <a:avLst/>
          </a:prstGeom>
          <a:noFill/>
          <a:ln w="9525">
            <a:noFill/>
            <a:miter lim="800000"/>
            <a:headEnd/>
            <a:tailEnd/>
          </a:ln>
          <a:effectLst/>
        </p:spPr>
        <p:txBody>
          <a:bodyPr>
            <a:spAutoFit/>
          </a:bodyPr>
          <a:lstStyle/>
          <a:p>
            <a:pPr>
              <a:spcBef>
                <a:spcPct val="50000"/>
              </a:spcBef>
            </a:pPr>
            <a:r>
              <a:rPr lang="en-US" sz="1600"/>
              <a:t>Wyatt-Smith, C. &amp; Castleton, G. (2005) Examining how teachers judge student writing: an Australian case study. </a:t>
            </a:r>
            <a:r>
              <a:rPr lang="en-US" sz="1600" i="1"/>
              <a:t>Journal of Curriculum Studies, 37 (2),</a:t>
            </a:r>
            <a:r>
              <a:rPr lang="en-US" sz="1600"/>
              <a:t> 131–154.</a:t>
            </a:r>
          </a:p>
        </p:txBody>
      </p:sp>
      <p:sp>
        <p:nvSpPr>
          <p:cNvPr id="81935" name="Text Box 15"/>
          <p:cNvSpPr txBox="1">
            <a:spLocks noChangeArrowheads="1"/>
          </p:cNvSpPr>
          <p:nvPr/>
        </p:nvSpPr>
        <p:spPr bwMode="auto">
          <a:xfrm>
            <a:off x="395288" y="4508500"/>
            <a:ext cx="7561262" cy="336550"/>
          </a:xfrm>
          <a:prstGeom prst="rect">
            <a:avLst/>
          </a:prstGeom>
          <a:noFill/>
          <a:ln w="9525">
            <a:noFill/>
            <a:miter lim="800000"/>
            <a:headEnd/>
            <a:tailEnd/>
          </a:ln>
          <a:effectLst/>
        </p:spPr>
        <p:txBody>
          <a:bodyPr>
            <a:spAutoFit/>
          </a:bodyPr>
          <a:lstStyle/>
          <a:p>
            <a:pPr>
              <a:spcBef>
                <a:spcPct val="50000"/>
              </a:spcBef>
            </a:pPr>
            <a:r>
              <a:rPr lang="en-US" sz="1600"/>
              <a:t>Sharples, M. (1999) </a:t>
            </a:r>
            <a:r>
              <a:rPr lang="en-US" sz="1600" i="1"/>
              <a:t>How we write: writing as creative design</a:t>
            </a:r>
            <a:r>
              <a:rPr lang="en-US" sz="1600"/>
              <a:t>. London: Routledge</a:t>
            </a:r>
          </a:p>
        </p:txBody>
      </p:sp>
      <p:sp>
        <p:nvSpPr>
          <p:cNvPr id="81936" name="Text Box 16"/>
          <p:cNvSpPr txBox="1">
            <a:spLocks noChangeArrowheads="1"/>
          </p:cNvSpPr>
          <p:nvPr/>
        </p:nvSpPr>
        <p:spPr bwMode="auto">
          <a:xfrm>
            <a:off x="395288" y="2924175"/>
            <a:ext cx="7416800" cy="581025"/>
          </a:xfrm>
          <a:prstGeom prst="rect">
            <a:avLst/>
          </a:prstGeom>
          <a:noFill/>
          <a:ln w="9525">
            <a:noFill/>
            <a:miter lim="800000"/>
            <a:headEnd/>
            <a:tailEnd/>
          </a:ln>
          <a:effectLst/>
        </p:spPr>
        <p:txBody>
          <a:bodyPr>
            <a:spAutoFit/>
          </a:bodyPr>
          <a:lstStyle/>
          <a:p>
            <a:pPr>
              <a:spcBef>
                <a:spcPct val="50000"/>
              </a:spcBef>
            </a:pPr>
            <a:r>
              <a:rPr lang="en-GB" sz="1600"/>
              <a:t>Marshall, B. &amp; Wiliam, D. (2006) English inside the black box: Assessment for learning in the English classroom. London: King’s College</a:t>
            </a:r>
            <a:endParaRPr lang="en-US" sz="1600"/>
          </a:p>
        </p:txBody>
      </p:sp>
      <p:sp>
        <p:nvSpPr>
          <p:cNvPr id="81937" name="Text Box 17"/>
          <p:cNvSpPr txBox="1">
            <a:spLocks noChangeArrowheads="1"/>
          </p:cNvSpPr>
          <p:nvPr/>
        </p:nvSpPr>
        <p:spPr bwMode="auto">
          <a:xfrm>
            <a:off x="395288" y="1412875"/>
            <a:ext cx="7416800" cy="611188"/>
          </a:xfrm>
          <a:prstGeom prst="rect">
            <a:avLst/>
          </a:prstGeom>
          <a:noFill/>
          <a:ln w="9525">
            <a:noFill/>
            <a:miter lim="800000"/>
            <a:headEnd/>
            <a:tailEnd/>
          </a:ln>
          <a:effectLst/>
        </p:spPr>
        <p:txBody>
          <a:bodyPr>
            <a:spAutoFit/>
          </a:bodyPr>
          <a:lstStyle/>
          <a:p>
            <a:pPr>
              <a:spcBef>
                <a:spcPct val="50000"/>
              </a:spcBef>
            </a:pPr>
            <a:r>
              <a:rPr lang="en-GB" sz="1600"/>
              <a:t>Lumley, T. (2002) Assessment criteria in a large-scale writing test: what do they really mean to the raters? </a:t>
            </a:r>
            <a:r>
              <a:rPr lang="en-GB" sz="1600" i="1"/>
              <a:t>Language Testing,</a:t>
            </a:r>
            <a:r>
              <a:rPr lang="en-GB" sz="1600"/>
              <a:t> </a:t>
            </a:r>
            <a:r>
              <a:rPr lang="en-GB" sz="1600" i="1"/>
              <a:t>19,</a:t>
            </a:r>
            <a:r>
              <a:rPr lang="en-GB" sz="1600"/>
              <a:t> 246-276.</a:t>
            </a:r>
            <a:r>
              <a:rPr lang="en-GB"/>
              <a:t>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GB" sz="2800"/>
              <a:t> </a:t>
            </a:r>
            <a:r>
              <a:rPr lang="en-GB" sz="3200"/>
              <a:t>The research problem</a:t>
            </a:r>
            <a:endParaRPr lang="en-US" sz="3200"/>
          </a:p>
        </p:txBody>
      </p:sp>
      <p:graphicFrame>
        <p:nvGraphicFramePr>
          <p:cNvPr id="5141" name="Diagram 21"/>
          <p:cNvGraphicFramePr>
            <a:graphicFrameLocks noChangeAspect="1"/>
          </p:cNvGraphicFramePr>
          <p:nvPr>
            <p:ph sz="half" idx="1"/>
          </p:nvPr>
        </p:nvGraphicFramePr>
        <p:xfrm>
          <a:off x="457200" y="1719263"/>
          <a:ext cx="4038600" cy="4411662"/>
        </p:xfrm>
        <a:graphic>
          <a:graphicData uri="http://schemas.openxmlformats.org/drawingml/2006/compatibility">
            <com:legacyDrawing xmlns:com="http://schemas.openxmlformats.org/drawingml/2006/compatibility" spid="_x0000_s5141"/>
          </a:graphicData>
        </a:graphic>
      </p:graphicFrame>
      <p:sp>
        <p:nvSpPr>
          <p:cNvPr id="5125" name="Text Box 5"/>
          <p:cNvSpPr txBox="1">
            <a:spLocks noChangeArrowheads="1"/>
          </p:cNvSpPr>
          <p:nvPr/>
        </p:nvSpPr>
        <p:spPr bwMode="auto">
          <a:xfrm>
            <a:off x="1187450" y="1628775"/>
            <a:ext cx="6337300" cy="1190625"/>
          </a:xfrm>
          <a:prstGeom prst="rect">
            <a:avLst/>
          </a:prstGeom>
          <a:solidFill>
            <a:srgbClr val="FFFFFF"/>
          </a:solidFill>
          <a:ln w="9525">
            <a:noFill/>
            <a:miter lim="800000"/>
            <a:headEnd/>
            <a:tailEnd/>
          </a:ln>
          <a:effectLst/>
        </p:spPr>
        <p:txBody>
          <a:bodyPr>
            <a:spAutoFit/>
          </a:bodyPr>
          <a:lstStyle/>
          <a:p>
            <a:pPr algn="ctr">
              <a:spcBef>
                <a:spcPct val="50000"/>
              </a:spcBef>
            </a:pPr>
            <a:r>
              <a:rPr lang="en-GB" b="1"/>
              <a:t>“How to draw the concept of excellence out of the heads of teachers, give it some external formulation, and make it available to the learner, is a non-trivial problem.” (Sadler, 1989:127)</a:t>
            </a:r>
            <a:endParaRPr lang="en-US" b="1"/>
          </a:p>
        </p:txBody>
      </p:sp>
      <p:sp>
        <p:nvSpPr>
          <p:cNvPr id="5149" name="Text Box 29"/>
          <p:cNvSpPr txBox="1">
            <a:spLocks noChangeArrowheads="1"/>
          </p:cNvSpPr>
          <p:nvPr/>
        </p:nvSpPr>
        <p:spPr bwMode="auto">
          <a:xfrm>
            <a:off x="2843213" y="2997200"/>
            <a:ext cx="4105275"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5156" name="Text Box 36"/>
          <p:cNvSpPr txBox="1">
            <a:spLocks noChangeArrowheads="1"/>
          </p:cNvSpPr>
          <p:nvPr/>
        </p:nvSpPr>
        <p:spPr bwMode="auto">
          <a:xfrm>
            <a:off x="3276600" y="3573463"/>
            <a:ext cx="3527425" cy="366712"/>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5160" name="Diagram 40"/>
          <p:cNvGraphicFramePr>
            <a:graphicFrameLocks/>
          </p:cNvGraphicFramePr>
          <p:nvPr>
            <p:ph sz="half" idx="2"/>
          </p:nvPr>
        </p:nvGraphicFramePr>
        <p:xfrm>
          <a:off x="1619250" y="2636838"/>
          <a:ext cx="5761038" cy="4411662"/>
        </p:xfrm>
        <a:graphic>
          <a:graphicData uri="http://schemas.openxmlformats.org/drawingml/2006/compatibility">
            <com:legacyDrawing xmlns:com="http://schemas.openxmlformats.org/drawingml/2006/compatibility" spid="_x0000_s5160"/>
          </a:graphicData>
        </a:graphic>
      </p:graphicFrame>
      <p:sp>
        <p:nvSpPr>
          <p:cNvPr id="5169" name="Text Box 49"/>
          <p:cNvSpPr txBox="1">
            <a:spLocks noChangeArrowheads="1"/>
          </p:cNvSpPr>
          <p:nvPr/>
        </p:nvSpPr>
        <p:spPr bwMode="auto">
          <a:xfrm>
            <a:off x="755650" y="3357563"/>
            <a:ext cx="1728788" cy="1878012"/>
          </a:xfrm>
          <a:prstGeom prst="rect">
            <a:avLst/>
          </a:prstGeom>
          <a:solidFill>
            <a:srgbClr val="FFFFFF"/>
          </a:solidFill>
          <a:ln w="9525">
            <a:noFill/>
            <a:miter lim="800000"/>
            <a:headEnd/>
            <a:tailEnd/>
          </a:ln>
          <a:effectLst/>
        </p:spPr>
        <p:txBody>
          <a:bodyPr>
            <a:spAutoFit/>
          </a:bodyPr>
          <a:lstStyle/>
          <a:p>
            <a:pPr algn="ctr">
              <a:spcBef>
                <a:spcPct val="50000"/>
              </a:spcBef>
            </a:pPr>
            <a:r>
              <a:rPr lang="en-GB"/>
              <a:t>The writing classroom: </a:t>
            </a:r>
            <a:r>
              <a:rPr lang="en-GB" i="1"/>
              <a:t>a community of practice</a:t>
            </a:r>
          </a:p>
          <a:p>
            <a:pPr algn="ctr">
              <a:spcBef>
                <a:spcPct val="50000"/>
              </a:spcBef>
            </a:pPr>
            <a:r>
              <a:rPr lang="en-GB"/>
              <a:t>(Sharples, 1999)</a:t>
            </a:r>
            <a:endParaRPr lang="en-US"/>
          </a:p>
        </p:txBody>
      </p:sp>
      <p:sp>
        <p:nvSpPr>
          <p:cNvPr id="5171" name="Text Box 51"/>
          <p:cNvSpPr txBox="1">
            <a:spLocks noChangeArrowheads="1"/>
          </p:cNvSpPr>
          <p:nvPr/>
        </p:nvSpPr>
        <p:spPr bwMode="auto">
          <a:xfrm>
            <a:off x="6588125" y="3357563"/>
            <a:ext cx="1728788" cy="1878012"/>
          </a:xfrm>
          <a:prstGeom prst="rect">
            <a:avLst/>
          </a:prstGeom>
          <a:solidFill>
            <a:srgbClr val="FFFFFF"/>
          </a:solidFill>
          <a:ln w="9525">
            <a:noFill/>
            <a:miter lim="800000"/>
            <a:headEnd/>
            <a:tailEnd/>
          </a:ln>
          <a:effectLst/>
        </p:spPr>
        <p:txBody>
          <a:bodyPr>
            <a:spAutoFit/>
          </a:bodyPr>
          <a:lstStyle/>
          <a:p>
            <a:pPr algn="ctr">
              <a:spcBef>
                <a:spcPct val="50000"/>
              </a:spcBef>
            </a:pPr>
            <a:r>
              <a:rPr lang="en-GB"/>
              <a:t>The writing classroom: a </a:t>
            </a:r>
            <a:r>
              <a:rPr lang="en-GB" i="1"/>
              <a:t>community of interpreters</a:t>
            </a:r>
          </a:p>
          <a:p>
            <a:pPr algn="ctr">
              <a:spcBef>
                <a:spcPct val="50000"/>
              </a:spcBef>
            </a:pPr>
            <a:r>
              <a:rPr lang="en-GB"/>
              <a:t>(Marshall &amp; Wiliam (2006)</a:t>
            </a:r>
            <a:endParaRPr lang="en-GB" i="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1" name="Rectangle 5"/>
          <p:cNvSpPr>
            <a:spLocks noGrp="1" noChangeArrowheads="1"/>
          </p:cNvSpPr>
          <p:nvPr>
            <p:ph type="title"/>
          </p:nvPr>
        </p:nvSpPr>
        <p:spPr/>
        <p:txBody>
          <a:bodyPr/>
          <a:lstStyle/>
          <a:p>
            <a:r>
              <a:rPr lang="en-GB" sz="3200"/>
              <a:t>National assessment criteria: the gold standard for writing?</a:t>
            </a:r>
            <a:endParaRPr lang="en-US" sz="3200"/>
          </a:p>
        </p:txBody>
      </p:sp>
      <p:sp>
        <p:nvSpPr>
          <p:cNvPr id="137222" name="Rectangle 6"/>
          <p:cNvSpPr>
            <a:spLocks noGrp="1" noChangeArrowheads="1"/>
          </p:cNvSpPr>
          <p:nvPr>
            <p:ph type="body" idx="1"/>
          </p:nvPr>
        </p:nvSpPr>
        <p:spPr>
          <a:xfrm>
            <a:off x="457200" y="2708275"/>
            <a:ext cx="8229600" cy="3422650"/>
          </a:xfrm>
        </p:spPr>
        <p:txBody>
          <a:bodyPr/>
          <a:lstStyle/>
          <a:p>
            <a:pPr>
              <a:lnSpc>
                <a:spcPct val="80000"/>
              </a:lnSpc>
              <a:buFont typeface="Wingdings" pitchFamily="2" charset="2"/>
              <a:buNone/>
            </a:pPr>
            <a:r>
              <a:rPr lang="en-US" sz="2000" b="1"/>
              <a:t>Exceptional performance</a:t>
            </a:r>
            <a:endParaRPr lang="en-US" sz="2000"/>
          </a:p>
          <a:p>
            <a:pPr>
              <a:lnSpc>
                <a:spcPct val="80000"/>
              </a:lnSpc>
              <a:buFont typeface="Wingdings" pitchFamily="2" charset="2"/>
              <a:buNone/>
            </a:pPr>
            <a:r>
              <a:rPr lang="en-US" sz="2000"/>
              <a:t>Pupils’ writing is original, has shape and impact, shows control of a</a:t>
            </a:r>
          </a:p>
          <a:p>
            <a:pPr>
              <a:lnSpc>
                <a:spcPct val="80000"/>
              </a:lnSpc>
              <a:buFont typeface="Wingdings" pitchFamily="2" charset="2"/>
              <a:buNone/>
            </a:pPr>
            <a:r>
              <a:rPr lang="en-US" sz="2000"/>
              <a:t>range of styles and maintains the interest of the reader throughout. </a:t>
            </a:r>
          </a:p>
          <a:p>
            <a:pPr>
              <a:lnSpc>
                <a:spcPct val="80000"/>
              </a:lnSpc>
              <a:buFont typeface="Wingdings" pitchFamily="2" charset="2"/>
              <a:buNone/>
            </a:pPr>
            <a:r>
              <a:rPr lang="en-US" sz="2000"/>
              <a:t>Narratives use structure as well as vocabulary for a range of </a:t>
            </a:r>
          </a:p>
          <a:p>
            <a:pPr>
              <a:lnSpc>
                <a:spcPct val="80000"/>
              </a:lnSpc>
              <a:buFont typeface="Wingdings" pitchFamily="2" charset="2"/>
              <a:buNone/>
            </a:pPr>
            <a:r>
              <a:rPr lang="en-US" sz="2000"/>
              <a:t>imaginative effects, and non-fiction is coherent, reasoned and </a:t>
            </a:r>
          </a:p>
          <a:p>
            <a:pPr>
              <a:lnSpc>
                <a:spcPct val="80000"/>
              </a:lnSpc>
              <a:buFont typeface="Wingdings" pitchFamily="2" charset="2"/>
              <a:buNone/>
            </a:pPr>
            <a:r>
              <a:rPr lang="en-US" sz="2000"/>
              <a:t>persuasive, conveying complex perspectives. A variety of grammatical </a:t>
            </a:r>
          </a:p>
          <a:p>
            <a:pPr>
              <a:lnSpc>
                <a:spcPct val="80000"/>
              </a:lnSpc>
              <a:buFont typeface="Wingdings" pitchFamily="2" charset="2"/>
              <a:buNone/>
            </a:pPr>
            <a:r>
              <a:rPr lang="en-US" sz="2000"/>
              <a:t>constructions and punctuation is used accurately, appropriately and </a:t>
            </a:r>
          </a:p>
          <a:p>
            <a:pPr>
              <a:lnSpc>
                <a:spcPct val="80000"/>
              </a:lnSpc>
              <a:buFont typeface="Wingdings" pitchFamily="2" charset="2"/>
              <a:buNone/>
            </a:pPr>
            <a:r>
              <a:rPr lang="en-US" sz="2000"/>
              <a:t>with sensitivity. Paragraphs are well constructed and linked in order to </a:t>
            </a:r>
          </a:p>
          <a:p>
            <a:pPr>
              <a:lnSpc>
                <a:spcPct val="80000"/>
              </a:lnSpc>
              <a:buFont typeface="Wingdings" pitchFamily="2" charset="2"/>
              <a:buNone/>
            </a:pPr>
            <a:r>
              <a:rPr lang="en-US" sz="2000"/>
              <a:t>clarify the organisation of the writing as a whole.</a:t>
            </a:r>
          </a:p>
          <a:p>
            <a:pPr>
              <a:lnSpc>
                <a:spcPct val="80000"/>
              </a:lnSpc>
              <a:buFont typeface="Wingdings" pitchFamily="2" charset="2"/>
              <a:buNone/>
            </a:pPr>
            <a:endParaRPr lang="en-GB" sz="2000"/>
          </a:p>
          <a:p>
            <a:pPr>
              <a:lnSpc>
                <a:spcPct val="80000"/>
              </a:lnSpc>
              <a:buFont typeface="Wingdings" pitchFamily="2" charset="2"/>
              <a:buNone/>
            </a:pPr>
            <a:endParaRPr lang="en-US" sz="1600" b="1"/>
          </a:p>
        </p:txBody>
      </p:sp>
      <p:sp>
        <p:nvSpPr>
          <p:cNvPr id="137223" name="Rectangle 7"/>
          <p:cNvSpPr>
            <a:spLocks noChangeArrowheads="1"/>
          </p:cNvSpPr>
          <p:nvPr/>
        </p:nvSpPr>
        <p:spPr bwMode="auto">
          <a:xfrm>
            <a:off x="1187450" y="1700213"/>
            <a:ext cx="6553200" cy="641350"/>
          </a:xfrm>
          <a:prstGeom prst="rect">
            <a:avLst/>
          </a:prstGeom>
          <a:noFill/>
          <a:ln w="9525">
            <a:noFill/>
            <a:miter lim="800000"/>
            <a:headEnd/>
            <a:tailEnd/>
          </a:ln>
          <a:effectLst/>
        </p:spPr>
        <p:txBody>
          <a:bodyPr>
            <a:spAutoFit/>
          </a:bodyPr>
          <a:lstStyle/>
          <a:p>
            <a:r>
              <a:rPr lang="en-GB" b="1"/>
              <a:t>“It is hard to delineate precisely what makes a piece of writing good generically” (Marshall, 2007:3)</a:t>
            </a:r>
            <a:endParaRPr lang="en-US"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171450"/>
            <a:ext cx="7543800" cy="1295400"/>
          </a:xfrm>
        </p:spPr>
        <p:txBody>
          <a:bodyPr/>
          <a:lstStyle/>
          <a:p>
            <a:pPr algn="ctr"/>
            <a:r>
              <a:rPr lang="en-GB" sz="3200"/>
              <a:t>A qualitative study</a:t>
            </a:r>
            <a:endParaRPr lang="en-US" sz="3200"/>
          </a:p>
        </p:txBody>
      </p:sp>
      <p:sp>
        <p:nvSpPr>
          <p:cNvPr id="8195" name="Rectangle 3"/>
          <p:cNvSpPr>
            <a:spLocks noGrp="1" noChangeArrowheads="1"/>
          </p:cNvSpPr>
          <p:nvPr>
            <p:ph type="body" idx="1"/>
          </p:nvPr>
        </p:nvSpPr>
        <p:spPr>
          <a:xfrm>
            <a:off x="395288" y="1628775"/>
            <a:ext cx="8353425" cy="4752975"/>
          </a:xfrm>
        </p:spPr>
        <p:txBody>
          <a:bodyPr/>
          <a:lstStyle/>
          <a:p>
            <a:pPr algn="just">
              <a:lnSpc>
                <a:spcPct val="80000"/>
              </a:lnSpc>
              <a:spcBef>
                <a:spcPct val="0"/>
              </a:spcBef>
              <a:buFont typeface="Wingdings" pitchFamily="2" charset="2"/>
              <a:buNone/>
            </a:pPr>
            <a:r>
              <a:rPr lang="en-GB" sz="2200"/>
              <a:t>Sub-set of data drawn from a large-scale investigation into</a:t>
            </a:r>
          </a:p>
          <a:p>
            <a:pPr algn="just">
              <a:lnSpc>
                <a:spcPct val="80000"/>
              </a:lnSpc>
              <a:spcBef>
                <a:spcPct val="0"/>
              </a:spcBef>
              <a:buFont typeface="Wingdings" pitchFamily="2" charset="2"/>
              <a:buNone/>
            </a:pPr>
            <a:r>
              <a:rPr lang="en-GB" sz="2200"/>
              <a:t>the impact of contextualised grammar teaching on students’ </a:t>
            </a:r>
          </a:p>
          <a:p>
            <a:pPr algn="just">
              <a:lnSpc>
                <a:spcPct val="80000"/>
              </a:lnSpc>
              <a:spcBef>
                <a:spcPct val="0"/>
              </a:spcBef>
              <a:buFont typeface="Wingdings" pitchFamily="2" charset="2"/>
              <a:buNone/>
            </a:pPr>
            <a:r>
              <a:rPr lang="en-GB" sz="2200"/>
              <a:t>writing. Over the course of an academic year, 32 teachers of</a:t>
            </a:r>
          </a:p>
          <a:p>
            <a:pPr algn="just">
              <a:lnSpc>
                <a:spcPct val="80000"/>
              </a:lnSpc>
              <a:spcBef>
                <a:spcPct val="0"/>
              </a:spcBef>
              <a:buFont typeface="Wingdings" pitchFamily="2" charset="2"/>
              <a:buNone/>
            </a:pPr>
            <a:r>
              <a:rPr lang="en-GB" sz="2200"/>
              <a:t>12-13 year olds in two UK regions were observed teaching</a:t>
            </a:r>
          </a:p>
          <a:p>
            <a:pPr algn="just">
              <a:lnSpc>
                <a:spcPct val="80000"/>
              </a:lnSpc>
              <a:spcBef>
                <a:spcPct val="0"/>
              </a:spcBef>
              <a:buFont typeface="Wingdings" pitchFamily="2" charset="2"/>
              <a:buNone/>
            </a:pPr>
            <a:r>
              <a:rPr lang="en-GB" sz="2200"/>
              <a:t>three writing genres: narrative fiction, argument and poetry.</a:t>
            </a:r>
          </a:p>
          <a:p>
            <a:pPr>
              <a:lnSpc>
                <a:spcPct val="80000"/>
              </a:lnSpc>
              <a:spcBef>
                <a:spcPct val="0"/>
              </a:spcBef>
              <a:buFont typeface="Wingdings" pitchFamily="2" charset="2"/>
              <a:buNone/>
            </a:pPr>
            <a:endParaRPr lang="en-GB" sz="2200"/>
          </a:p>
          <a:p>
            <a:pPr>
              <a:lnSpc>
                <a:spcPct val="80000"/>
              </a:lnSpc>
              <a:spcBef>
                <a:spcPct val="0"/>
              </a:spcBef>
              <a:buFont typeface="Wingdings" pitchFamily="2" charset="2"/>
              <a:buNone/>
            </a:pPr>
            <a:r>
              <a:rPr lang="en-GB" sz="2200"/>
              <a:t>Follow-up interviews focused on pedagogic decisions and beliefs </a:t>
            </a:r>
          </a:p>
          <a:p>
            <a:pPr>
              <a:lnSpc>
                <a:spcPct val="80000"/>
              </a:lnSpc>
              <a:spcBef>
                <a:spcPct val="0"/>
              </a:spcBef>
              <a:buFont typeface="Wingdings" pitchFamily="2" charset="2"/>
              <a:buNone/>
            </a:pPr>
            <a:r>
              <a:rPr lang="en-GB" sz="2200"/>
              <a:t>about teaching and assessing writing.</a:t>
            </a:r>
          </a:p>
          <a:p>
            <a:pPr>
              <a:lnSpc>
                <a:spcPct val="80000"/>
              </a:lnSpc>
              <a:spcBef>
                <a:spcPct val="0"/>
              </a:spcBef>
            </a:pPr>
            <a:endParaRPr lang="en-GB" sz="2200"/>
          </a:p>
          <a:p>
            <a:pPr>
              <a:lnSpc>
                <a:spcPct val="80000"/>
              </a:lnSpc>
              <a:spcBef>
                <a:spcPct val="0"/>
              </a:spcBef>
              <a:buFont typeface="Wingdings" pitchFamily="2" charset="2"/>
              <a:buNone/>
            </a:pPr>
            <a:endParaRPr lang="en-GB" sz="1600"/>
          </a:p>
          <a:p>
            <a:pPr>
              <a:lnSpc>
                <a:spcPct val="80000"/>
              </a:lnSpc>
              <a:spcBef>
                <a:spcPct val="0"/>
              </a:spcBef>
              <a:buFont typeface="Wingdings" pitchFamily="2" charset="2"/>
              <a:buNone/>
            </a:pPr>
            <a:r>
              <a:rPr lang="en-GB" sz="2000">
                <a:solidFill>
                  <a:schemeClr val="tx2"/>
                </a:solidFill>
              </a:rPr>
              <a:t>Sample interview questions:</a:t>
            </a:r>
          </a:p>
          <a:p>
            <a:pPr>
              <a:lnSpc>
                <a:spcPct val="80000"/>
              </a:lnSpc>
              <a:spcBef>
                <a:spcPct val="0"/>
              </a:spcBef>
              <a:buFont typeface="Wingdings" pitchFamily="2" charset="2"/>
              <a:buNone/>
            </a:pPr>
            <a:r>
              <a:rPr lang="en-GB" sz="2000" i="1">
                <a:solidFill>
                  <a:schemeClr val="tx2"/>
                </a:solidFill>
              </a:rPr>
              <a:t>What do you think makes ‘good’ writing?</a:t>
            </a:r>
            <a:r>
              <a:rPr lang="en-GB" sz="2000">
                <a:solidFill>
                  <a:schemeClr val="tx2"/>
                </a:solidFill>
              </a:rPr>
              <a:t> </a:t>
            </a:r>
          </a:p>
          <a:p>
            <a:pPr>
              <a:lnSpc>
                <a:spcPct val="80000"/>
              </a:lnSpc>
              <a:spcBef>
                <a:spcPct val="0"/>
              </a:spcBef>
              <a:buFont typeface="Wingdings" pitchFamily="2" charset="2"/>
              <a:buNone/>
            </a:pPr>
            <a:r>
              <a:rPr lang="en-GB" sz="2000" i="1">
                <a:solidFill>
                  <a:schemeClr val="tx2"/>
                </a:solidFill>
              </a:rPr>
              <a:t>What are you looking for as indicators of quality in writing?</a:t>
            </a:r>
          </a:p>
          <a:p>
            <a:pPr>
              <a:lnSpc>
                <a:spcPct val="80000"/>
              </a:lnSpc>
              <a:spcBef>
                <a:spcPct val="0"/>
              </a:spcBef>
              <a:buFont typeface="Wingdings" pitchFamily="2" charset="2"/>
              <a:buNone/>
            </a:pPr>
            <a:r>
              <a:rPr lang="en-GB" sz="2000" i="1">
                <a:solidFill>
                  <a:schemeClr val="tx2"/>
                </a:solidFill>
              </a:rPr>
              <a:t>Do you think assessment criteria at Key Stage 3 and GCSE reward</a:t>
            </a:r>
          </a:p>
          <a:p>
            <a:pPr>
              <a:lnSpc>
                <a:spcPct val="80000"/>
              </a:lnSpc>
              <a:spcBef>
                <a:spcPct val="0"/>
              </a:spcBef>
              <a:buFont typeface="Wingdings" pitchFamily="2" charset="2"/>
              <a:buNone/>
            </a:pPr>
            <a:r>
              <a:rPr lang="en-GB" sz="2000" i="1">
                <a:solidFill>
                  <a:schemeClr val="tx2"/>
                </a:solidFill>
              </a:rPr>
              <a:t>those qualities?</a:t>
            </a:r>
          </a:p>
          <a:p>
            <a:pPr>
              <a:lnSpc>
                <a:spcPct val="80000"/>
              </a:lnSpc>
              <a:spcBef>
                <a:spcPct val="0"/>
              </a:spcBef>
              <a:buFont typeface="Wingdings" pitchFamily="2" charset="2"/>
              <a:buNone/>
            </a:pPr>
            <a:endParaRPr lang="en-GB" sz="2000" i="1">
              <a:solidFill>
                <a:schemeClr val="tx2"/>
              </a:solidFill>
            </a:endParaRPr>
          </a:p>
          <a:p>
            <a:pPr algn="ctr">
              <a:lnSpc>
                <a:spcPct val="80000"/>
              </a:lnSpc>
              <a:spcBef>
                <a:spcPct val="0"/>
              </a:spcBef>
              <a:buFont typeface="Wingdings" pitchFamily="2" charset="2"/>
              <a:buNone/>
            </a:pPr>
            <a:r>
              <a:rPr lang="en-GB" sz="800"/>
              <a:t> </a:t>
            </a:r>
          </a:p>
          <a:p>
            <a:pPr algn="ctr">
              <a:lnSpc>
                <a:spcPct val="80000"/>
              </a:lnSpc>
              <a:buFont typeface="Wingdings" pitchFamily="2" charset="2"/>
              <a:buNone/>
            </a:pPr>
            <a:endParaRPr lang="en-GB" sz="800"/>
          </a:p>
          <a:p>
            <a:pPr>
              <a:lnSpc>
                <a:spcPct val="80000"/>
              </a:lnSpc>
              <a:buFont typeface="Wingdings" pitchFamily="2" charset="2"/>
              <a:buNone/>
            </a:pPr>
            <a:endParaRPr lang="en-US" sz="9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620713"/>
            <a:ext cx="7543800" cy="504825"/>
          </a:xfrm>
        </p:spPr>
        <p:txBody>
          <a:bodyPr/>
          <a:lstStyle/>
          <a:p>
            <a:pPr algn="ctr"/>
            <a:r>
              <a:rPr lang="en-GB" sz="2400"/>
              <a:t>Teachers’ definitions of writing quality (</a:t>
            </a:r>
            <a:r>
              <a:rPr lang="en-GB" sz="2400" i="1"/>
              <a:t>in vivo</a:t>
            </a:r>
            <a:r>
              <a:rPr lang="en-GB" sz="2400"/>
              <a:t> coding)</a:t>
            </a:r>
            <a:endParaRPr lang="en-US" sz="2400"/>
          </a:p>
        </p:txBody>
      </p:sp>
      <p:sp>
        <p:nvSpPr>
          <p:cNvPr id="136195" name="Rectangle 3"/>
          <p:cNvSpPr>
            <a:spLocks noGrp="1" noChangeArrowheads="1"/>
          </p:cNvSpPr>
          <p:nvPr>
            <p:ph type="body" idx="1"/>
          </p:nvPr>
        </p:nvSpPr>
        <p:spPr/>
        <p:txBody>
          <a:bodyPr/>
          <a:lstStyle/>
          <a:p>
            <a:pPr>
              <a:buFont typeface="Wingdings" pitchFamily="2" charset="2"/>
              <a:buNone/>
            </a:pPr>
            <a:endParaRPr lang="en-GB" sz="2400" b="1"/>
          </a:p>
          <a:p>
            <a:pPr>
              <a:buFont typeface="Wingdings" pitchFamily="2" charset="2"/>
              <a:buNone/>
            </a:pPr>
            <a:endParaRPr lang="en-US"/>
          </a:p>
        </p:txBody>
      </p:sp>
      <p:sp>
        <p:nvSpPr>
          <p:cNvPr id="136198" name="Text Box 6"/>
          <p:cNvSpPr txBox="1">
            <a:spLocks noChangeArrowheads="1"/>
          </p:cNvSpPr>
          <p:nvPr/>
        </p:nvSpPr>
        <p:spPr bwMode="auto">
          <a:xfrm>
            <a:off x="539750" y="1196975"/>
            <a:ext cx="7200900" cy="396875"/>
          </a:xfrm>
          <a:prstGeom prst="rect">
            <a:avLst/>
          </a:prstGeom>
          <a:solidFill>
            <a:schemeClr val="accent1"/>
          </a:solidFill>
          <a:ln w="9525">
            <a:noFill/>
            <a:miter lim="800000"/>
            <a:headEnd/>
            <a:tailEnd/>
          </a:ln>
          <a:effectLst/>
        </p:spPr>
        <p:txBody>
          <a:bodyPr>
            <a:spAutoFit/>
          </a:bodyPr>
          <a:lstStyle/>
          <a:p>
            <a:pPr algn="ctr">
              <a:spcBef>
                <a:spcPct val="50000"/>
              </a:spcBef>
            </a:pPr>
            <a:r>
              <a:rPr lang="en-GB" sz="2000"/>
              <a:t>Teachers’ definitions of good writing “echo” national criteria.</a:t>
            </a:r>
            <a:endParaRPr lang="en-US" sz="2000"/>
          </a:p>
        </p:txBody>
      </p:sp>
      <p:sp>
        <p:nvSpPr>
          <p:cNvPr id="136201" name="Rectangle 9"/>
          <p:cNvSpPr>
            <a:spLocks noChangeArrowheads="1"/>
          </p:cNvSpPr>
          <p:nvPr/>
        </p:nvSpPr>
        <p:spPr bwMode="auto">
          <a:xfrm>
            <a:off x="5003800" y="1557338"/>
            <a:ext cx="3244850" cy="3387725"/>
          </a:xfrm>
          <a:prstGeom prst="rect">
            <a:avLst/>
          </a:prstGeom>
          <a:noFill/>
          <a:ln w="9525">
            <a:noFill/>
            <a:miter lim="800000"/>
            <a:headEnd/>
            <a:tailEnd/>
          </a:ln>
          <a:effectLst/>
        </p:spPr>
        <p:txBody>
          <a:bodyPr anchor="ctr">
            <a:spAutoFit/>
          </a:bodyPr>
          <a:lstStyle/>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US"/>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b="1"/>
              <a:t>Is original</a:t>
            </a:r>
            <a:endParaRPr lang="en-US"/>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a:t>shows originality (20)</a:t>
            </a:r>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a:t>experiments (16)</a:t>
            </a:r>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a:t>all about creativity (15)</a:t>
            </a:r>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a:t>own voice comes through (13)</a:t>
            </a:r>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a:t>shows imagination (8)</a:t>
            </a:r>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a:t>shows flair (7)</a:t>
            </a:r>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a:t>natural (5)</a:t>
            </a:r>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a:t>spontaneous (2)</a:t>
            </a:r>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a:t>adventurous (1)</a:t>
            </a:r>
          </a:p>
          <a:p>
            <a:pPr>
              <a:tabLst>
                <a:tab pos="10795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US"/>
          </a:p>
        </p:txBody>
      </p:sp>
      <p:sp>
        <p:nvSpPr>
          <p:cNvPr id="136202" name="Rectangle 10"/>
          <p:cNvSpPr>
            <a:spLocks noChangeArrowheads="1"/>
          </p:cNvSpPr>
          <p:nvPr/>
        </p:nvSpPr>
        <p:spPr bwMode="auto">
          <a:xfrm>
            <a:off x="468313" y="1773238"/>
            <a:ext cx="3887787" cy="4486275"/>
          </a:xfrm>
          <a:prstGeom prst="rect">
            <a:avLst/>
          </a:prstGeom>
          <a:noFill/>
          <a:ln w="9525">
            <a:noFill/>
            <a:miter lim="800000"/>
            <a:headEnd/>
            <a:tailEnd/>
          </a:ln>
          <a:effectLst/>
        </p:spPr>
        <p:txBody>
          <a:bodyPr>
            <a:spAutoFit/>
          </a:bodyPr>
          <a:lstStyle/>
          <a:p>
            <a:r>
              <a:rPr lang="en-GB" b="1"/>
              <a:t>Has impact/maintains interest of the reader</a:t>
            </a:r>
            <a:endParaRPr lang="en-US"/>
          </a:p>
          <a:p>
            <a:r>
              <a:rPr lang="en-US"/>
              <a:t>effective word choices (24)</a:t>
            </a:r>
          </a:p>
          <a:p>
            <a:r>
              <a:rPr lang="en-US"/>
              <a:t>affects the reader (20)</a:t>
            </a:r>
          </a:p>
          <a:p>
            <a:r>
              <a:rPr lang="en-US"/>
              <a:t>engaging (18)</a:t>
            </a:r>
          </a:p>
          <a:p>
            <a:r>
              <a:rPr lang="en-US"/>
              <a:t>interesting (14)</a:t>
            </a:r>
          </a:p>
          <a:p>
            <a:r>
              <a:rPr lang="en-US"/>
              <a:t>grabs your attention (9)</a:t>
            </a:r>
          </a:p>
          <a:p>
            <a:r>
              <a:rPr lang="en-US"/>
              <a:t>shows writer’s enthusiasm (7)</a:t>
            </a:r>
          </a:p>
          <a:p>
            <a:r>
              <a:rPr lang="en-US"/>
              <a:t>enjoyable (6)</a:t>
            </a:r>
          </a:p>
          <a:p>
            <a:r>
              <a:rPr lang="en-US"/>
              <a:t>memorable (3)</a:t>
            </a:r>
          </a:p>
          <a:p>
            <a:r>
              <a:rPr lang="en-US"/>
              <a:t>believable (2)</a:t>
            </a:r>
          </a:p>
          <a:p>
            <a:r>
              <a:rPr lang="en-US"/>
              <a:t>convincing (1)</a:t>
            </a:r>
          </a:p>
          <a:p>
            <a:r>
              <a:rPr lang="en-US"/>
              <a:t>has immediacy (1)</a:t>
            </a:r>
          </a:p>
          <a:p>
            <a:r>
              <a:rPr lang="en-US"/>
              <a:t>inspirational (1)</a:t>
            </a:r>
          </a:p>
          <a:p>
            <a:r>
              <a:rPr lang="en-US"/>
              <a:t>exciting (1)</a:t>
            </a:r>
          </a:p>
          <a:p>
            <a:r>
              <a:rPr lang="en-US"/>
              <a:t>pleases you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620713"/>
            <a:ext cx="7543800" cy="504825"/>
          </a:xfrm>
        </p:spPr>
        <p:txBody>
          <a:bodyPr/>
          <a:lstStyle/>
          <a:p>
            <a:pPr algn="ctr"/>
            <a:r>
              <a:rPr lang="en-GB" sz="2400"/>
              <a:t>Teachers’ definitions of writing quality (</a:t>
            </a:r>
            <a:r>
              <a:rPr lang="en-GB" sz="2400" i="1"/>
              <a:t>in vivo</a:t>
            </a:r>
            <a:r>
              <a:rPr lang="en-GB" sz="2400"/>
              <a:t> coding)</a:t>
            </a:r>
            <a:endParaRPr lang="en-US" sz="2400"/>
          </a:p>
        </p:txBody>
      </p:sp>
      <p:sp>
        <p:nvSpPr>
          <p:cNvPr id="146435" name="Rectangle 3"/>
          <p:cNvSpPr>
            <a:spLocks noGrp="1" noChangeArrowheads="1"/>
          </p:cNvSpPr>
          <p:nvPr>
            <p:ph type="body" idx="1"/>
          </p:nvPr>
        </p:nvSpPr>
        <p:spPr/>
        <p:txBody>
          <a:bodyPr/>
          <a:lstStyle/>
          <a:p>
            <a:pPr>
              <a:buFont typeface="Wingdings" pitchFamily="2" charset="2"/>
              <a:buNone/>
            </a:pPr>
            <a:endParaRPr lang="en-GB" sz="2400" b="1"/>
          </a:p>
          <a:p>
            <a:pPr>
              <a:buFont typeface="Wingdings" pitchFamily="2" charset="2"/>
              <a:buNone/>
            </a:pPr>
            <a:endParaRPr lang="en-US"/>
          </a:p>
        </p:txBody>
      </p:sp>
      <p:sp>
        <p:nvSpPr>
          <p:cNvPr id="146436" name="Text Box 4"/>
          <p:cNvSpPr txBox="1">
            <a:spLocks noChangeArrowheads="1"/>
          </p:cNvSpPr>
          <p:nvPr/>
        </p:nvSpPr>
        <p:spPr bwMode="auto">
          <a:xfrm>
            <a:off x="395288" y="1196975"/>
            <a:ext cx="7345362" cy="457200"/>
          </a:xfrm>
          <a:prstGeom prst="rect">
            <a:avLst/>
          </a:prstGeom>
          <a:solidFill>
            <a:schemeClr val="accent1"/>
          </a:solidFill>
          <a:ln w="9525">
            <a:noFill/>
            <a:miter lim="800000"/>
            <a:headEnd/>
            <a:tailEnd/>
          </a:ln>
          <a:effectLst/>
        </p:spPr>
        <p:txBody>
          <a:bodyPr>
            <a:spAutoFit/>
          </a:bodyPr>
          <a:lstStyle/>
          <a:p>
            <a:pPr algn="ctr">
              <a:spcBef>
                <a:spcPct val="50000"/>
              </a:spcBef>
            </a:pPr>
            <a:r>
              <a:rPr lang="en-GB" sz="2000"/>
              <a:t>Teachers’ definitions of good writing “echo” national criteria.</a:t>
            </a:r>
            <a:r>
              <a:rPr lang="en-GB" sz="2400"/>
              <a:t> </a:t>
            </a:r>
            <a:endParaRPr lang="en-US" sz="2400"/>
          </a:p>
        </p:txBody>
      </p:sp>
      <p:sp>
        <p:nvSpPr>
          <p:cNvPr id="146439" name="Text Box 7"/>
          <p:cNvSpPr txBox="1">
            <a:spLocks noChangeArrowheads="1"/>
          </p:cNvSpPr>
          <p:nvPr/>
        </p:nvSpPr>
        <p:spPr bwMode="auto">
          <a:xfrm>
            <a:off x="5076825" y="1844675"/>
            <a:ext cx="3240088" cy="1878013"/>
          </a:xfrm>
          <a:prstGeom prst="rect">
            <a:avLst/>
          </a:prstGeom>
          <a:noFill/>
          <a:ln w="9525">
            <a:noFill/>
            <a:miter lim="800000"/>
            <a:headEnd/>
            <a:tailEnd/>
          </a:ln>
          <a:effectLst/>
        </p:spPr>
        <p:txBody>
          <a:bodyPr>
            <a:spAutoFit/>
          </a:bodyPr>
          <a:lstStyle/>
          <a:p>
            <a:r>
              <a:rPr lang="en-US" b="1"/>
              <a:t>Variety</a:t>
            </a:r>
            <a:endParaRPr lang="en-US"/>
          </a:p>
          <a:p>
            <a:r>
              <a:rPr lang="en-US"/>
              <a:t>varied sentence structures (7)</a:t>
            </a:r>
          </a:p>
          <a:p>
            <a:r>
              <a:rPr lang="en-US"/>
              <a:t>variety of techniques (6)</a:t>
            </a:r>
          </a:p>
          <a:p>
            <a:r>
              <a:rPr lang="en-US"/>
              <a:t>variety of punctuation (3)</a:t>
            </a:r>
          </a:p>
          <a:p>
            <a:r>
              <a:rPr lang="en-US"/>
              <a:t>varied vocabulary (3)</a:t>
            </a:r>
          </a:p>
          <a:p>
            <a:pPr>
              <a:spcBef>
                <a:spcPct val="50000"/>
              </a:spcBef>
            </a:pPr>
            <a:endParaRPr lang="en-US"/>
          </a:p>
        </p:txBody>
      </p:sp>
      <p:sp>
        <p:nvSpPr>
          <p:cNvPr id="146440" name="Text Box 8"/>
          <p:cNvSpPr txBox="1">
            <a:spLocks noChangeArrowheads="1"/>
          </p:cNvSpPr>
          <p:nvPr/>
        </p:nvSpPr>
        <p:spPr bwMode="auto">
          <a:xfrm>
            <a:off x="4787900" y="2349500"/>
            <a:ext cx="208915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46441" name="Rectangle 9"/>
          <p:cNvSpPr>
            <a:spLocks noChangeArrowheads="1"/>
          </p:cNvSpPr>
          <p:nvPr/>
        </p:nvSpPr>
        <p:spPr bwMode="auto">
          <a:xfrm>
            <a:off x="323850" y="1822450"/>
            <a:ext cx="4572000" cy="3937000"/>
          </a:xfrm>
          <a:prstGeom prst="rect">
            <a:avLst/>
          </a:prstGeom>
          <a:noFill/>
          <a:ln w="9525">
            <a:noFill/>
            <a:miter lim="800000"/>
            <a:headEnd/>
            <a:tailEnd/>
          </a:ln>
          <a:effectLst/>
        </p:spPr>
        <p:txBody>
          <a:bodyPr>
            <a:spAutoFit/>
          </a:bodyPr>
          <a:lstStyle/>
          <a:p>
            <a:r>
              <a:rPr lang="en-GB" b="1"/>
              <a:t>Shows control</a:t>
            </a:r>
            <a:endParaRPr lang="en-US"/>
          </a:p>
          <a:p>
            <a:r>
              <a:rPr lang="en-US"/>
              <a:t>confident (14)</a:t>
            </a:r>
          </a:p>
          <a:p>
            <a:r>
              <a:rPr lang="en-US"/>
              <a:t>consciously crafted (13)</a:t>
            </a:r>
          </a:p>
          <a:p>
            <a:r>
              <a:rPr lang="en-US"/>
              <a:t>sense of purpose and audience (11)</a:t>
            </a:r>
          </a:p>
          <a:p>
            <a:r>
              <a:rPr lang="en-US"/>
              <a:t>sustained structure (11)</a:t>
            </a:r>
          </a:p>
          <a:p>
            <a:r>
              <a:rPr lang="en-US"/>
              <a:t>control of sentence structure (11)</a:t>
            </a:r>
          </a:p>
          <a:p>
            <a:r>
              <a:rPr lang="en-US"/>
              <a:t>shows effort (11)</a:t>
            </a:r>
          </a:p>
          <a:p>
            <a:r>
              <a:rPr lang="en-US"/>
              <a:t>uses appropriate conventions (10)</a:t>
            </a:r>
          </a:p>
          <a:p>
            <a:r>
              <a:rPr lang="en-US"/>
              <a:t>use of techniques (7)</a:t>
            </a:r>
          </a:p>
          <a:p>
            <a:r>
              <a:rPr lang="en-US"/>
              <a:t>shows precision and control  (4)</a:t>
            </a:r>
          </a:p>
          <a:p>
            <a:r>
              <a:rPr lang="en-US"/>
              <a:t>choices can be justified (4)</a:t>
            </a:r>
          </a:p>
          <a:p>
            <a:r>
              <a:rPr lang="en-US"/>
              <a:t>planned (3)</a:t>
            </a:r>
          </a:p>
          <a:p>
            <a:r>
              <a:rPr lang="en-US"/>
              <a:t>done independently (1)</a:t>
            </a:r>
          </a:p>
          <a:p>
            <a:endParaRPr lang="en-US"/>
          </a:p>
        </p:txBody>
      </p:sp>
      <p:sp>
        <p:nvSpPr>
          <p:cNvPr id="146443" name="Text Box 11"/>
          <p:cNvSpPr txBox="1">
            <a:spLocks noChangeArrowheads="1"/>
          </p:cNvSpPr>
          <p:nvPr/>
        </p:nvSpPr>
        <p:spPr bwMode="auto">
          <a:xfrm>
            <a:off x="5076825" y="3789363"/>
            <a:ext cx="3095625" cy="1878012"/>
          </a:xfrm>
          <a:prstGeom prst="rect">
            <a:avLst/>
          </a:prstGeom>
          <a:noFill/>
          <a:ln w="9525">
            <a:noFill/>
            <a:miter lim="800000"/>
            <a:headEnd/>
            <a:tailEnd/>
          </a:ln>
          <a:effectLst/>
        </p:spPr>
        <p:txBody>
          <a:bodyPr>
            <a:spAutoFit/>
          </a:bodyPr>
          <a:lstStyle/>
          <a:p>
            <a:r>
              <a:rPr lang="en-US" b="1"/>
              <a:t>Accurate</a:t>
            </a:r>
            <a:endParaRPr lang="en-US"/>
          </a:p>
          <a:p>
            <a:r>
              <a:rPr lang="en-US"/>
              <a:t>technical accuracy (13)</a:t>
            </a:r>
          </a:p>
          <a:p>
            <a:r>
              <a:rPr lang="en-US"/>
              <a:t>communicates clearly (10)</a:t>
            </a:r>
          </a:p>
          <a:p>
            <a:r>
              <a:rPr lang="en-US"/>
              <a:t>fluent (5)</a:t>
            </a:r>
          </a:p>
          <a:p>
            <a:r>
              <a:rPr lang="en-US"/>
              <a:t>competent (4)</a:t>
            </a:r>
          </a:p>
          <a:p>
            <a:pPr>
              <a:spcBef>
                <a:spcPct val="50000"/>
              </a:spcBef>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95288" y="333375"/>
            <a:ext cx="7543800" cy="504825"/>
          </a:xfrm>
        </p:spPr>
        <p:txBody>
          <a:bodyPr/>
          <a:lstStyle/>
          <a:p>
            <a:pPr algn="ctr"/>
            <a:r>
              <a:rPr lang="en-GB" sz="2400"/>
              <a:t>Teachers’ judgements of writing quality</a:t>
            </a:r>
            <a:endParaRPr lang="en-US" sz="2400"/>
          </a:p>
        </p:txBody>
      </p:sp>
      <p:sp>
        <p:nvSpPr>
          <p:cNvPr id="141315" name="Rectangle 3"/>
          <p:cNvSpPr>
            <a:spLocks noGrp="1" noChangeArrowheads="1"/>
          </p:cNvSpPr>
          <p:nvPr>
            <p:ph type="body" idx="1"/>
          </p:nvPr>
        </p:nvSpPr>
        <p:spPr/>
        <p:txBody>
          <a:bodyPr/>
          <a:lstStyle/>
          <a:p>
            <a:pPr>
              <a:buFont typeface="Wingdings" pitchFamily="2" charset="2"/>
              <a:buNone/>
            </a:pPr>
            <a:endParaRPr lang="en-GB" sz="2400" b="1"/>
          </a:p>
          <a:p>
            <a:pPr>
              <a:buFont typeface="Wingdings" pitchFamily="2" charset="2"/>
              <a:buNone/>
            </a:pPr>
            <a:endParaRPr lang="en-US"/>
          </a:p>
        </p:txBody>
      </p:sp>
      <p:sp>
        <p:nvSpPr>
          <p:cNvPr id="141316" name="Text Box 4"/>
          <p:cNvSpPr txBox="1">
            <a:spLocks noChangeArrowheads="1"/>
          </p:cNvSpPr>
          <p:nvPr/>
        </p:nvSpPr>
        <p:spPr bwMode="auto">
          <a:xfrm>
            <a:off x="468313" y="2636838"/>
            <a:ext cx="6624637" cy="641350"/>
          </a:xfrm>
          <a:prstGeom prst="rect">
            <a:avLst/>
          </a:prstGeom>
          <a:solidFill>
            <a:srgbClr val="FFFFFF"/>
          </a:solidFill>
          <a:ln w="9525">
            <a:noFill/>
            <a:miter lim="800000"/>
            <a:headEnd/>
            <a:tailEnd/>
          </a:ln>
          <a:effectLst/>
        </p:spPr>
        <p:txBody>
          <a:bodyPr>
            <a:spAutoFit/>
          </a:bodyPr>
          <a:lstStyle/>
          <a:p>
            <a:pPr algn="ctr">
              <a:spcBef>
                <a:spcPct val="50000"/>
              </a:spcBef>
            </a:pPr>
            <a:r>
              <a:rPr lang="en-GB"/>
              <a:t>“You’re going to see thirty-two teachers and everyone is going to be completely different.” (School 24)</a:t>
            </a:r>
            <a:endParaRPr lang="en-US"/>
          </a:p>
        </p:txBody>
      </p:sp>
      <p:sp>
        <p:nvSpPr>
          <p:cNvPr id="141317" name="Text Box 5"/>
          <p:cNvSpPr txBox="1">
            <a:spLocks noChangeArrowheads="1"/>
          </p:cNvSpPr>
          <p:nvPr/>
        </p:nvSpPr>
        <p:spPr bwMode="auto">
          <a:xfrm>
            <a:off x="539750" y="4437063"/>
            <a:ext cx="6624638" cy="915987"/>
          </a:xfrm>
          <a:prstGeom prst="rect">
            <a:avLst/>
          </a:prstGeom>
          <a:solidFill>
            <a:srgbClr val="FFFFFF"/>
          </a:solidFill>
          <a:ln w="9525">
            <a:noFill/>
            <a:miter lim="800000"/>
            <a:headEnd/>
            <a:tailEnd/>
          </a:ln>
          <a:effectLst/>
        </p:spPr>
        <p:txBody>
          <a:bodyPr>
            <a:spAutoFit/>
          </a:bodyPr>
          <a:lstStyle/>
          <a:p>
            <a:pPr algn="ctr">
              <a:spcBef>
                <a:spcPct val="50000"/>
              </a:spcBef>
            </a:pPr>
            <a:r>
              <a:rPr lang="en-GB"/>
              <a:t>“The longer I’ve been in the job the more I realise how individual teachers’ assessment is so dramatically different for the same piece.” (School 23)</a:t>
            </a:r>
            <a:endParaRPr lang="en-US"/>
          </a:p>
        </p:txBody>
      </p:sp>
      <p:sp>
        <p:nvSpPr>
          <p:cNvPr id="141318" name="Text Box 6"/>
          <p:cNvSpPr txBox="1">
            <a:spLocks noChangeArrowheads="1"/>
          </p:cNvSpPr>
          <p:nvPr/>
        </p:nvSpPr>
        <p:spPr bwMode="auto">
          <a:xfrm>
            <a:off x="468313" y="1989138"/>
            <a:ext cx="7343775" cy="396875"/>
          </a:xfrm>
          <a:prstGeom prst="rect">
            <a:avLst/>
          </a:prstGeom>
          <a:solidFill>
            <a:schemeClr val="accent1"/>
          </a:solidFill>
          <a:ln w="9525">
            <a:noFill/>
            <a:miter lim="800000"/>
            <a:headEnd/>
            <a:tailEnd/>
          </a:ln>
          <a:effectLst/>
        </p:spPr>
        <p:txBody>
          <a:bodyPr>
            <a:spAutoFit/>
          </a:bodyPr>
          <a:lstStyle/>
          <a:p>
            <a:pPr algn="ctr">
              <a:spcBef>
                <a:spcPct val="50000"/>
              </a:spcBef>
            </a:pPr>
            <a:r>
              <a:rPr lang="en-GB" sz="2000"/>
              <a:t>Teachers expect variation in judgement of writing quality.</a:t>
            </a:r>
            <a:endParaRPr lang="en-US" sz="2000"/>
          </a:p>
        </p:txBody>
      </p:sp>
      <p:sp>
        <p:nvSpPr>
          <p:cNvPr id="141321" name="Text Box 9"/>
          <p:cNvSpPr txBox="1">
            <a:spLocks noChangeArrowheads="1"/>
          </p:cNvSpPr>
          <p:nvPr/>
        </p:nvSpPr>
        <p:spPr bwMode="auto">
          <a:xfrm>
            <a:off x="1547813" y="3429000"/>
            <a:ext cx="6911975" cy="915988"/>
          </a:xfrm>
          <a:prstGeom prst="rect">
            <a:avLst/>
          </a:prstGeom>
          <a:solidFill>
            <a:srgbClr val="FFFFFF"/>
          </a:solidFill>
          <a:ln w="9525">
            <a:noFill/>
            <a:miter lim="800000"/>
            <a:headEnd/>
            <a:tailEnd/>
          </a:ln>
          <a:effectLst/>
        </p:spPr>
        <p:txBody>
          <a:bodyPr>
            <a:spAutoFit/>
          </a:bodyPr>
          <a:lstStyle/>
          <a:p>
            <a:pPr>
              <a:spcBef>
                <a:spcPct val="20000"/>
              </a:spcBef>
              <a:buClr>
                <a:schemeClr val="tx2"/>
              </a:buClr>
              <a:buSzPct val="70000"/>
              <a:buFont typeface="Wingdings" pitchFamily="2" charset="2"/>
              <a:buNone/>
            </a:pPr>
            <a:r>
              <a:rPr lang="en-GB"/>
              <a:t>“It’s down to the individual marking so much of the time isn’t it because what one person thinks is absolutely brilliant, someone else doesn’t enjoy.” (School 2)</a:t>
            </a:r>
            <a:endParaRPr lang="en-US"/>
          </a:p>
        </p:txBody>
      </p:sp>
      <p:sp>
        <p:nvSpPr>
          <p:cNvPr id="141325" name="Text Box 13"/>
          <p:cNvSpPr txBox="1">
            <a:spLocks noChangeArrowheads="1"/>
          </p:cNvSpPr>
          <p:nvPr/>
        </p:nvSpPr>
        <p:spPr bwMode="auto">
          <a:xfrm>
            <a:off x="971550" y="836613"/>
            <a:ext cx="6697663" cy="1054100"/>
          </a:xfrm>
          <a:prstGeom prst="rect">
            <a:avLst/>
          </a:prstGeom>
          <a:noFill/>
          <a:ln w="9525">
            <a:noFill/>
            <a:miter lim="800000"/>
            <a:headEnd/>
            <a:tailEnd/>
          </a:ln>
          <a:effectLst/>
        </p:spPr>
        <p:txBody>
          <a:bodyPr>
            <a:spAutoFit/>
          </a:bodyPr>
          <a:lstStyle/>
          <a:p>
            <a:pPr>
              <a:spcBef>
                <a:spcPct val="50000"/>
              </a:spcBef>
            </a:pPr>
            <a:r>
              <a:rPr lang="en-GB" b="1"/>
              <a:t>“A somewhat indeterminate process” (Lumley, 2002:10)</a:t>
            </a:r>
          </a:p>
          <a:p>
            <a:pPr>
              <a:spcBef>
                <a:spcPct val="50000"/>
              </a:spcBef>
            </a:pPr>
            <a:r>
              <a:rPr lang="en-GB" b="1"/>
              <a:t>A dynamic process of drawing on and variously combining available indexes” (Wyatt-Smith &amp; Castleton, 2005:151)</a:t>
            </a:r>
            <a:endParaRPr lang="en-US" b="1"/>
          </a:p>
        </p:txBody>
      </p:sp>
      <p:sp>
        <p:nvSpPr>
          <p:cNvPr id="141326" name="Rectangle 14"/>
          <p:cNvSpPr>
            <a:spLocks noChangeArrowheads="1"/>
          </p:cNvSpPr>
          <p:nvPr/>
        </p:nvSpPr>
        <p:spPr bwMode="auto">
          <a:xfrm>
            <a:off x="1403350" y="5445125"/>
            <a:ext cx="7129463" cy="1190625"/>
          </a:xfrm>
          <a:prstGeom prst="rect">
            <a:avLst/>
          </a:prstGeom>
          <a:solidFill>
            <a:srgbClr val="FFFFFF"/>
          </a:solidFill>
          <a:ln w="9525">
            <a:noFill/>
            <a:miter lim="800000"/>
            <a:headEnd/>
            <a:tailEnd/>
          </a:ln>
          <a:effectLst/>
        </p:spPr>
        <p:txBody>
          <a:bodyPr>
            <a:spAutoFit/>
          </a:bodyPr>
          <a:lstStyle/>
          <a:p>
            <a:r>
              <a:rPr lang="en-GB"/>
              <a:t>“My expectations are different for every child, so a delightful piece from Joe who’s a four minus is obviously completely different from what I would consider a delightful piece of work from Ellie who’s a Level 7.” (School 16)</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395288" y="333375"/>
            <a:ext cx="7543800" cy="504825"/>
          </a:xfrm>
        </p:spPr>
        <p:txBody>
          <a:bodyPr/>
          <a:lstStyle/>
          <a:p>
            <a:pPr algn="ctr"/>
            <a:r>
              <a:rPr lang="en-GB" sz="2400"/>
              <a:t>Teachers’ judgements of writing quality</a:t>
            </a:r>
            <a:endParaRPr lang="en-US" sz="2400"/>
          </a:p>
        </p:txBody>
      </p:sp>
      <p:sp>
        <p:nvSpPr>
          <p:cNvPr id="150531" name="Rectangle 3"/>
          <p:cNvSpPr>
            <a:spLocks noGrp="1" noChangeArrowheads="1"/>
          </p:cNvSpPr>
          <p:nvPr>
            <p:ph type="body" idx="1"/>
          </p:nvPr>
        </p:nvSpPr>
        <p:spPr/>
        <p:txBody>
          <a:bodyPr/>
          <a:lstStyle/>
          <a:p>
            <a:pPr>
              <a:buFont typeface="Wingdings" pitchFamily="2" charset="2"/>
              <a:buNone/>
            </a:pPr>
            <a:endParaRPr lang="en-GB" sz="2400" b="1"/>
          </a:p>
          <a:p>
            <a:pPr>
              <a:buFont typeface="Wingdings" pitchFamily="2" charset="2"/>
              <a:buNone/>
            </a:pPr>
            <a:endParaRPr lang="en-US"/>
          </a:p>
        </p:txBody>
      </p:sp>
      <p:sp>
        <p:nvSpPr>
          <p:cNvPr id="150533" name="Text Box 5"/>
          <p:cNvSpPr txBox="1">
            <a:spLocks noChangeArrowheads="1"/>
          </p:cNvSpPr>
          <p:nvPr/>
        </p:nvSpPr>
        <p:spPr bwMode="auto">
          <a:xfrm>
            <a:off x="827088" y="5373688"/>
            <a:ext cx="7704137" cy="915987"/>
          </a:xfrm>
          <a:prstGeom prst="rect">
            <a:avLst/>
          </a:prstGeom>
          <a:solidFill>
            <a:srgbClr val="FFFFFF"/>
          </a:solidFill>
          <a:ln w="9525">
            <a:noFill/>
            <a:miter lim="800000"/>
            <a:headEnd/>
            <a:tailEnd/>
          </a:ln>
          <a:effectLst/>
        </p:spPr>
        <p:txBody>
          <a:bodyPr>
            <a:spAutoFit/>
          </a:bodyPr>
          <a:lstStyle/>
          <a:p>
            <a:pPr algn="ctr">
              <a:spcBef>
                <a:spcPct val="50000"/>
              </a:spcBef>
            </a:pPr>
            <a:r>
              <a:rPr lang="en-GB"/>
              <a:t>“I shouldn’t be having to cheat my way round the criteria in order to get them recognition for very original, passionate, Catch-22-esque writing.” (School 17)</a:t>
            </a:r>
            <a:endParaRPr lang="en-US"/>
          </a:p>
        </p:txBody>
      </p:sp>
      <p:sp>
        <p:nvSpPr>
          <p:cNvPr id="150534" name="Text Box 6"/>
          <p:cNvSpPr txBox="1">
            <a:spLocks noChangeArrowheads="1"/>
          </p:cNvSpPr>
          <p:nvPr/>
        </p:nvSpPr>
        <p:spPr bwMode="auto">
          <a:xfrm>
            <a:off x="395288" y="981075"/>
            <a:ext cx="7416800" cy="701675"/>
          </a:xfrm>
          <a:prstGeom prst="rect">
            <a:avLst/>
          </a:prstGeom>
          <a:solidFill>
            <a:schemeClr val="accent1"/>
          </a:solidFill>
          <a:ln w="9525">
            <a:noFill/>
            <a:miter lim="800000"/>
            <a:headEnd/>
            <a:tailEnd/>
          </a:ln>
          <a:effectLst/>
        </p:spPr>
        <p:txBody>
          <a:bodyPr>
            <a:spAutoFit/>
          </a:bodyPr>
          <a:lstStyle/>
          <a:p>
            <a:pPr algn="ctr">
              <a:spcBef>
                <a:spcPct val="50000"/>
              </a:spcBef>
            </a:pPr>
            <a:r>
              <a:rPr lang="en-GB" sz="2000"/>
              <a:t>Teachers have conflicting views about the nature and application of national assessment criteria.</a:t>
            </a:r>
            <a:endParaRPr lang="en-US" sz="2000"/>
          </a:p>
        </p:txBody>
      </p:sp>
      <p:sp>
        <p:nvSpPr>
          <p:cNvPr id="150535" name="Text Box 7"/>
          <p:cNvSpPr txBox="1">
            <a:spLocks noChangeArrowheads="1"/>
          </p:cNvSpPr>
          <p:nvPr/>
        </p:nvSpPr>
        <p:spPr bwMode="auto">
          <a:xfrm>
            <a:off x="395288" y="1844675"/>
            <a:ext cx="7775575" cy="1190625"/>
          </a:xfrm>
          <a:prstGeom prst="rect">
            <a:avLst/>
          </a:prstGeom>
          <a:solidFill>
            <a:srgbClr val="FFFFFF"/>
          </a:solidFill>
          <a:ln w="9525">
            <a:noFill/>
            <a:miter lim="800000"/>
            <a:headEnd/>
            <a:tailEnd/>
          </a:ln>
          <a:effectLst/>
        </p:spPr>
        <p:txBody>
          <a:bodyPr>
            <a:spAutoFit/>
          </a:bodyPr>
          <a:lstStyle/>
          <a:p>
            <a:pPr>
              <a:spcBef>
                <a:spcPct val="20000"/>
              </a:spcBef>
              <a:buClr>
                <a:schemeClr val="tx2"/>
              </a:buClr>
              <a:buSzPct val="70000"/>
              <a:buFont typeface="Wingdings" pitchFamily="2" charset="2"/>
              <a:buNone/>
            </a:pPr>
            <a:r>
              <a:rPr lang="en-GB"/>
              <a:t>“If you follow the mark scheme then it’s going to inform your teaching because you know exactly what you are looking for and unless you know what you’re looking for you can’t teach the kids what the examiner is looking for or what good writing is all about.” (School 12)</a:t>
            </a:r>
            <a:endParaRPr lang="en-US"/>
          </a:p>
        </p:txBody>
      </p:sp>
      <p:sp>
        <p:nvSpPr>
          <p:cNvPr id="150538" name="Text Box 10"/>
          <p:cNvSpPr txBox="1">
            <a:spLocks noChangeArrowheads="1"/>
          </p:cNvSpPr>
          <p:nvPr/>
        </p:nvSpPr>
        <p:spPr bwMode="auto">
          <a:xfrm>
            <a:off x="468313" y="4292600"/>
            <a:ext cx="7775575" cy="915988"/>
          </a:xfrm>
          <a:prstGeom prst="rect">
            <a:avLst/>
          </a:prstGeom>
          <a:solidFill>
            <a:srgbClr val="FFFFFF"/>
          </a:solidFill>
          <a:ln w="9525">
            <a:noFill/>
            <a:miter lim="800000"/>
            <a:headEnd/>
            <a:tailEnd/>
          </a:ln>
          <a:effectLst/>
        </p:spPr>
        <p:txBody>
          <a:bodyPr>
            <a:spAutoFit/>
          </a:bodyPr>
          <a:lstStyle/>
          <a:p>
            <a:pPr>
              <a:spcBef>
                <a:spcPct val="50000"/>
              </a:spcBef>
            </a:pPr>
            <a:r>
              <a:rPr lang="en-US"/>
              <a:t>“The fact that there was so little to describe what A* was, actually that pleased me more than anything else, that there’s something sort of almost intangible.” (School 23)</a:t>
            </a:r>
          </a:p>
        </p:txBody>
      </p:sp>
      <p:sp>
        <p:nvSpPr>
          <p:cNvPr id="150539" name="Text Box 11"/>
          <p:cNvSpPr txBox="1">
            <a:spLocks noChangeArrowheads="1"/>
          </p:cNvSpPr>
          <p:nvPr/>
        </p:nvSpPr>
        <p:spPr bwMode="auto">
          <a:xfrm>
            <a:off x="827088" y="3213100"/>
            <a:ext cx="7777162" cy="915988"/>
          </a:xfrm>
          <a:prstGeom prst="rect">
            <a:avLst/>
          </a:prstGeom>
          <a:solidFill>
            <a:srgbClr val="FFFFFF"/>
          </a:solidFill>
          <a:ln w="9525">
            <a:noFill/>
            <a:miter lim="800000"/>
            <a:headEnd/>
            <a:tailEnd/>
          </a:ln>
          <a:effectLst/>
        </p:spPr>
        <p:txBody>
          <a:bodyPr>
            <a:spAutoFit/>
          </a:bodyPr>
          <a:lstStyle/>
          <a:p>
            <a:pPr>
              <a:spcBef>
                <a:spcPct val="50000"/>
              </a:spcBef>
            </a:pPr>
            <a:r>
              <a:rPr lang="en-US"/>
              <a:t>“I think you could argue for a piece of writing to be, you know, an A* or an A grade and that’s what I don’t like about it, that it’s so open to that interpretation.” (School 10)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3">
      <a:dk1>
        <a:srgbClr val="000000"/>
      </a:dk1>
      <a:lt1>
        <a:srgbClr val="DDDDDD"/>
      </a:lt1>
      <a:dk2>
        <a:srgbClr val="330066"/>
      </a:dk2>
      <a:lt2>
        <a:srgbClr val="808080"/>
      </a:lt2>
      <a:accent1>
        <a:srgbClr val="00FFFF"/>
      </a:accent1>
      <a:accent2>
        <a:srgbClr val="669999"/>
      </a:accent2>
      <a:accent3>
        <a:srgbClr val="EBEBEB"/>
      </a:accent3>
      <a:accent4>
        <a:srgbClr val="000000"/>
      </a:accent4>
      <a:accent5>
        <a:srgbClr val="AAFFFF"/>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DDDDDD"/>
        </a:lt1>
        <a:dk2>
          <a:srgbClr val="330066"/>
        </a:dk2>
        <a:lt2>
          <a:srgbClr val="808080"/>
        </a:lt2>
        <a:accent1>
          <a:srgbClr val="CCCC00"/>
        </a:accent1>
        <a:accent2>
          <a:srgbClr val="669999"/>
        </a:accent2>
        <a:accent3>
          <a:srgbClr val="EBEBEB"/>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2">
        <a:dk1>
          <a:srgbClr val="000000"/>
        </a:dk1>
        <a:lt1>
          <a:srgbClr val="DDDDDD"/>
        </a:lt1>
        <a:dk2>
          <a:srgbClr val="512FCD"/>
        </a:dk2>
        <a:lt2>
          <a:srgbClr val="808080"/>
        </a:lt2>
        <a:accent1>
          <a:srgbClr val="CCCC00"/>
        </a:accent1>
        <a:accent2>
          <a:srgbClr val="669999"/>
        </a:accent2>
        <a:accent3>
          <a:srgbClr val="EBEBEB"/>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3">
        <a:dk1>
          <a:srgbClr val="000000"/>
        </a:dk1>
        <a:lt1>
          <a:srgbClr val="DDDDDD"/>
        </a:lt1>
        <a:dk2>
          <a:srgbClr val="330066"/>
        </a:dk2>
        <a:lt2>
          <a:srgbClr val="808080"/>
        </a:lt2>
        <a:accent1>
          <a:srgbClr val="00FFFF"/>
        </a:accent1>
        <a:accent2>
          <a:srgbClr val="669999"/>
        </a:accent2>
        <a:accent3>
          <a:srgbClr val="EBEBEB"/>
        </a:accent3>
        <a:accent4>
          <a:srgbClr val="000000"/>
        </a:accent4>
        <a:accent5>
          <a:srgbClr val="AAFFFF"/>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6408</TotalTime>
  <Words>4239</Words>
  <Application>Microsoft Office PowerPoint</Application>
  <PresentationFormat>On-screen Show (4:3)</PresentationFormat>
  <Paragraphs>329</Paragraphs>
  <Slides>20</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Network</vt:lpstr>
      <vt:lpstr>  A MATTER OF JUDGEMENT:</vt:lpstr>
      <vt:lpstr>Outline of presentation</vt:lpstr>
      <vt:lpstr> The research problem</vt:lpstr>
      <vt:lpstr>National assessment criteria: the gold standard for writing?</vt:lpstr>
      <vt:lpstr>A qualitative study</vt:lpstr>
      <vt:lpstr>Teachers’ definitions of writing quality (in vivo coding)</vt:lpstr>
      <vt:lpstr>Teachers’ definitions of writing quality (in vivo coding)</vt:lpstr>
      <vt:lpstr>Teachers’ judgements of writing quality</vt:lpstr>
      <vt:lpstr>Teachers’ judgements of writing quality</vt:lpstr>
      <vt:lpstr> Individual teachers have different dominant constructs of writing quality.</vt:lpstr>
      <vt:lpstr>Summary of teachers’ constructs of quality</vt:lpstr>
      <vt:lpstr> Teachers’ different constructs of writing quality</vt:lpstr>
      <vt:lpstr> Teachers’ different constructs of writing quality</vt:lpstr>
      <vt:lpstr>Slide 14</vt:lpstr>
      <vt:lpstr>Slide 15</vt:lpstr>
      <vt:lpstr>Slide 16</vt:lpstr>
      <vt:lpstr>Constructs in the classroom</vt:lpstr>
      <vt:lpstr>Constructs in the classroom</vt:lpstr>
      <vt:lpstr>Implications and questions</vt:lpstr>
      <vt:lpstr>References</vt:lpstr>
    </vt:vector>
  </TitlesOfParts>
  <Company>DCC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JUDGING TEXT</dc:title>
  <dc:creator>Helen Lines</dc:creator>
  <cp:lastModifiedBy>damyhill</cp:lastModifiedBy>
  <cp:revision>70</cp:revision>
  <dcterms:created xsi:type="dcterms:W3CDTF">2010-03-24T18:23:22Z</dcterms:created>
  <dcterms:modified xsi:type="dcterms:W3CDTF">2011-06-25T06:30:31Z</dcterms:modified>
</cp:coreProperties>
</file>