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3"/>
  </p:notesMasterIdLst>
  <p:handoutMasterIdLst>
    <p:handoutMasterId r:id="rId24"/>
  </p:handoutMasterIdLst>
  <p:sldIdLst>
    <p:sldId id="261" r:id="rId2"/>
    <p:sldId id="276" r:id="rId3"/>
    <p:sldId id="299" r:id="rId4"/>
    <p:sldId id="278" r:id="rId5"/>
    <p:sldId id="279" r:id="rId6"/>
    <p:sldId id="280" r:id="rId7"/>
    <p:sldId id="277" r:id="rId8"/>
    <p:sldId id="285" r:id="rId9"/>
    <p:sldId id="287" r:id="rId10"/>
    <p:sldId id="291" r:id="rId11"/>
    <p:sldId id="292" r:id="rId12"/>
    <p:sldId id="288" r:id="rId13"/>
    <p:sldId id="289" r:id="rId14"/>
    <p:sldId id="295" r:id="rId15"/>
    <p:sldId id="296" r:id="rId16"/>
    <p:sldId id="293" r:id="rId17"/>
    <p:sldId id="294" r:id="rId18"/>
    <p:sldId id="298" r:id="rId19"/>
    <p:sldId id="297" r:id="rId20"/>
    <p:sldId id="281" r:id="rId21"/>
    <p:sldId id="300" r:id="rId22"/>
  </p:sldIdLst>
  <p:sldSz cx="9906000" cy="6858000" type="A4"/>
  <p:notesSz cx="6858000" cy="97377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9ED090"/>
    <a:srgbClr val="7AD097"/>
    <a:srgbClr val="384A94"/>
    <a:srgbClr val="008000"/>
    <a:srgbClr val="55C37A"/>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72" autoAdjust="0"/>
  </p:normalViewPr>
  <p:slideViewPr>
    <p:cSldViewPr>
      <p:cViewPr varScale="1">
        <p:scale>
          <a:sx n="66" d="100"/>
          <a:sy n="66" d="100"/>
        </p:scale>
        <p:origin x="-1128" y="-10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isad.isadroot.ex.ac.uk\uoe\user\writing\ESRCGrammarforWriting\StatisticalData\TeacherLSK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barChart>
        <c:barDir val="col"/>
        <c:grouping val="clustered"/>
        <c:ser>
          <c:idx val="0"/>
          <c:order val="0"/>
          <c:spPr>
            <a:solidFill>
              <a:srgbClr val="FF0000"/>
            </a:solidFill>
          </c:spPr>
          <c:val>
            <c:numRef>
              <c:f>'SchoolTeacher level'!$G$2:$G$32</c:f>
              <c:numCache>
                <c:formatCode>0.0</c:formatCode>
                <c:ptCount val="31"/>
                <c:pt idx="0">
                  <c:v>35.714285714285715</c:v>
                </c:pt>
                <c:pt idx="1">
                  <c:v>35.714285714285715</c:v>
                </c:pt>
                <c:pt idx="2">
                  <c:v>42.85714285714284</c:v>
                </c:pt>
                <c:pt idx="3">
                  <c:v>42.85714285714284</c:v>
                </c:pt>
                <c:pt idx="4">
                  <c:v>42.85714285714284</c:v>
                </c:pt>
                <c:pt idx="5">
                  <c:v>42.85714285714284</c:v>
                </c:pt>
                <c:pt idx="6">
                  <c:v>50</c:v>
                </c:pt>
                <c:pt idx="7">
                  <c:v>50</c:v>
                </c:pt>
                <c:pt idx="8">
                  <c:v>50</c:v>
                </c:pt>
                <c:pt idx="9">
                  <c:v>50</c:v>
                </c:pt>
                <c:pt idx="10">
                  <c:v>50</c:v>
                </c:pt>
                <c:pt idx="11">
                  <c:v>57.142857142857139</c:v>
                </c:pt>
                <c:pt idx="12">
                  <c:v>57.142857142857139</c:v>
                </c:pt>
                <c:pt idx="13">
                  <c:v>57.142857142857139</c:v>
                </c:pt>
                <c:pt idx="14">
                  <c:v>64.285714285714292</c:v>
                </c:pt>
                <c:pt idx="15">
                  <c:v>64.285714285714292</c:v>
                </c:pt>
                <c:pt idx="16">
                  <c:v>64.285714285714292</c:v>
                </c:pt>
                <c:pt idx="17">
                  <c:v>64.285714285714292</c:v>
                </c:pt>
                <c:pt idx="18">
                  <c:v>64.285714285714292</c:v>
                </c:pt>
                <c:pt idx="19">
                  <c:v>64.285714285714292</c:v>
                </c:pt>
                <c:pt idx="20">
                  <c:v>71.428571428571402</c:v>
                </c:pt>
                <c:pt idx="21">
                  <c:v>71.428571428571402</c:v>
                </c:pt>
                <c:pt idx="22">
                  <c:v>71.428571428571402</c:v>
                </c:pt>
                <c:pt idx="23">
                  <c:v>71.428571428571402</c:v>
                </c:pt>
                <c:pt idx="24">
                  <c:v>78.571428571428541</c:v>
                </c:pt>
                <c:pt idx="25">
                  <c:v>78.571428571428541</c:v>
                </c:pt>
                <c:pt idx="26">
                  <c:v>78.571428571428541</c:v>
                </c:pt>
                <c:pt idx="27">
                  <c:v>85.714285714285722</c:v>
                </c:pt>
                <c:pt idx="28">
                  <c:v>85.714285714285722</c:v>
                </c:pt>
                <c:pt idx="29">
                  <c:v>85.714285714285722</c:v>
                </c:pt>
                <c:pt idx="30">
                  <c:v>92.857142857142833</c:v>
                </c:pt>
              </c:numCache>
            </c:numRef>
          </c:val>
        </c:ser>
        <c:axId val="39138048"/>
        <c:axId val="39139968"/>
      </c:barChart>
      <c:catAx>
        <c:axId val="39138048"/>
        <c:scaling>
          <c:orientation val="minMax"/>
        </c:scaling>
        <c:axPos val="b"/>
        <c:title>
          <c:tx>
            <c:rich>
              <a:bodyPr/>
              <a:lstStyle/>
              <a:p>
                <a:pPr>
                  <a:defRPr/>
                </a:pPr>
                <a:r>
                  <a:rPr lang="en-GB" sz="1600" dirty="0" smtClean="0"/>
                  <a:t>Teacher</a:t>
                </a:r>
                <a:endParaRPr lang="en-GB" sz="1600" dirty="0"/>
              </a:p>
            </c:rich>
          </c:tx>
        </c:title>
        <c:tickLblPos val="nextTo"/>
        <c:crossAx val="39139968"/>
        <c:crosses val="autoZero"/>
        <c:auto val="1"/>
        <c:lblAlgn val="ctr"/>
        <c:lblOffset val="100"/>
      </c:catAx>
      <c:valAx>
        <c:axId val="39139968"/>
        <c:scaling>
          <c:orientation val="minMax"/>
        </c:scaling>
        <c:axPos val="l"/>
        <c:majorGridlines/>
        <c:title>
          <c:tx>
            <c:rich>
              <a:bodyPr rot="0" vert="wordArtVert"/>
              <a:lstStyle/>
              <a:p>
                <a:pPr>
                  <a:defRPr/>
                </a:pPr>
                <a:r>
                  <a:rPr lang="en-US" sz="1600" dirty="0"/>
                  <a:t>LSK%</a:t>
                </a:r>
              </a:p>
            </c:rich>
          </c:tx>
        </c:title>
        <c:numFmt formatCode="0.0" sourceLinked="1"/>
        <c:tickLblPos val="nextTo"/>
        <c:crossAx val="39138048"/>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0659"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ChangeArrowheads="1"/>
          </p:cNvSpPr>
          <p:nvPr>
            <p:ph type="ftr" sz="quarter" idx="2"/>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0661" name="Rectangle 5"/>
          <p:cNvSpPr>
            <a:spLocks noGrp="1" noChangeArrowheads="1"/>
          </p:cNvSpPr>
          <p:nvPr>
            <p:ph type="sldNum" sz="quarter" idx="3"/>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C53F9F-B1E7-4C4F-8CCE-16C6B70CC98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792163" y="730250"/>
            <a:ext cx="5273675" cy="36512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625975"/>
            <a:ext cx="5486400" cy="438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F5310EA-6FF0-4473-82C3-DEB59DCC45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0E538657-4224-49B4-ADC4-DC436E02692A}"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GB" smtClean="0"/>
          </a:p>
        </p:txBody>
      </p:sp>
      <p:sp>
        <p:nvSpPr>
          <p:cNvPr id="19459" name="Slide Number Placeholder 3"/>
          <p:cNvSpPr>
            <a:spLocks noGrp="1"/>
          </p:cNvSpPr>
          <p:nvPr>
            <p:ph type="sldNum" sz="quarter" idx="5"/>
          </p:nvPr>
        </p:nvSpPr>
        <p:spPr>
          <a:noFill/>
        </p:spPr>
        <p:txBody>
          <a:bodyPr/>
          <a:lstStyle/>
          <a:p>
            <a:fld id="{B2FF542B-6019-4355-9249-0495D8327A4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pPr eaLnBrk="1" hangingPunct="1"/>
            <a:endParaRPr lang="en-GB" smtClean="0"/>
          </a:p>
        </p:txBody>
      </p:sp>
      <p:sp>
        <p:nvSpPr>
          <p:cNvPr id="23555" name="Slide Number Placeholder 3"/>
          <p:cNvSpPr>
            <a:spLocks noGrp="1"/>
          </p:cNvSpPr>
          <p:nvPr>
            <p:ph type="sldNum" sz="quarter" idx="5"/>
          </p:nvPr>
        </p:nvSpPr>
        <p:spPr>
          <a:noFill/>
        </p:spPr>
        <p:txBody>
          <a:bodyPr/>
          <a:lstStyle/>
          <a:p>
            <a:fld id="{4C59A36D-CE9F-4874-9A72-D8DD6362FAA4}"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pPr eaLnBrk="1" hangingPunct="1"/>
            <a:r>
              <a:rPr lang="en-GB" smtClean="0"/>
              <a:t>Range of LSK from 35% to 92%</a:t>
            </a:r>
          </a:p>
          <a:p>
            <a:pPr eaLnBrk="1" hangingPunct="1"/>
            <a:r>
              <a:rPr lang="en-GB" smtClean="0"/>
              <a:t>No statistically significant correlations between experience or degree subject.</a:t>
            </a:r>
          </a:p>
          <a:p>
            <a:pPr eaLnBrk="1" hangingPunct="1"/>
            <a:r>
              <a:rPr lang="en-GB" smtClean="0"/>
              <a:t>Only one had linguistics in the degree: achieved 86%</a:t>
            </a:r>
          </a:p>
          <a:p>
            <a:pPr eaLnBrk="1" hangingPunct="1"/>
            <a:r>
              <a:rPr lang="en-GB" smtClean="0"/>
              <a:t>Top 3 results all achieved by teachers with mote than 28 years experience, but second lowest result from a teacher with 23 years experience</a:t>
            </a:r>
          </a:p>
        </p:txBody>
      </p:sp>
      <p:sp>
        <p:nvSpPr>
          <p:cNvPr id="27651" name="Slide Number Placeholder 3"/>
          <p:cNvSpPr>
            <a:spLocks noGrp="1"/>
          </p:cNvSpPr>
          <p:nvPr>
            <p:ph type="sldNum" sz="quarter" idx="5"/>
          </p:nvPr>
        </p:nvSpPr>
        <p:spPr>
          <a:noFill/>
        </p:spPr>
        <p:txBody>
          <a:bodyPr/>
          <a:lstStyle/>
          <a:p>
            <a:fld id="{E9E7D78C-C67D-4485-905F-4E8E024C8DEE}"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pPr eaLnBrk="1" hangingPunct="1"/>
            <a:r>
              <a:rPr lang="en-GB" smtClean="0"/>
              <a:t>Often linked to examiners and examination success</a:t>
            </a:r>
          </a:p>
        </p:txBody>
      </p:sp>
      <p:sp>
        <p:nvSpPr>
          <p:cNvPr id="30723" name="Slide Number Placeholder 3"/>
          <p:cNvSpPr>
            <a:spLocks noGrp="1"/>
          </p:cNvSpPr>
          <p:nvPr>
            <p:ph type="sldNum" sz="quarter" idx="5"/>
          </p:nvPr>
        </p:nvSpPr>
        <p:spPr>
          <a:noFill/>
        </p:spPr>
        <p:txBody>
          <a:bodyPr/>
          <a:lstStyle/>
          <a:p>
            <a:fld id="{85751C68-330A-49F4-A02C-AEB5AD1AD1E6}"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4" cy="404"/>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9" name="Rectangle 7"/>
              <p:cNvSpPr>
                <a:spLocks noChangeArrowheads="1"/>
              </p:cNvSpPr>
              <p:nvPr userDrawn="1"/>
            </p:nvSpPr>
            <p:spPr bwMode="auto">
              <a:xfrm>
                <a:off x="1081" y="1065"/>
                <a:ext cx="363" cy="405"/>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5" name="Rectangle 13"/>
              <p:cNvSpPr>
                <a:spLocks noChangeArrowheads="1"/>
              </p:cNvSpPr>
              <p:nvPr userDrawn="1"/>
            </p:nvSpPr>
            <p:spPr bwMode="auto">
              <a:xfrm>
                <a:off x="1081" y="1464"/>
                <a:ext cx="363" cy="399"/>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6" name="Rectangle 14"/>
              <p:cNvSpPr>
                <a:spLocks noChangeArrowheads="1"/>
              </p:cNvSpPr>
              <p:nvPr userDrawn="1"/>
            </p:nvSpPr>
            <p:spPr bwMode="auto">
              <a:xfrm>
                <a:off x="361" y="1857"/>
                <a:ext cx="364" cy="406"/>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grpSp>
      </p:grpSp>
      <p:sp>
        <p:nvSpPr>
          <p:cNvPr id="99347"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95300" y="6248400"/>
            <a:ext cx="23114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F5794586-853E-499D-97AE-7380C68A6D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01B5F8F-AA54-451A-862A-747ADBB694B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57200"/>
            <a:ext cx="222885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457200"/>
            <a:ext cx="65341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7F56231-9E4B-451C-9FF8-A6FE75B0752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9154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981200"/>
            <a:ext cx="8915400" cy="3886200"/>
          </a:xfrm>
        </p:spPr>
        <p:txBody>
          <a:bodyPr/>
          <a:lstStyle/>
          <a:p>
            <a:pPr lvl="0"/>
            <a:endParaRPr lang="en-GB"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74A1C26-C045-4E99-88C1-A54788ED198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5561914-C48F-4B7A-8075-2507C73BFC4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E3B94EB-EFAC-4509-8577-68D26EEB13A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3815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21D441F-0B56-4BB5-86D0-17212FF6BEB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282418E-7EF2-4E11-959F-9BB9E422A415}"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C3E52FFA-7661-40D8-A915-294C1F7C9F82}"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C631A178-DEBD-418E-ACDD-AF656E612CC4}"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296B1CC-0DCF-4A47-A547-47698A77F23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7062598-8F21-4A9F-B272-FF98CC338B3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98307"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561D19FE-0800-43B0-AAC8-2395F0B66D7C}" type="slidenum">
              <a:rPr lang="en-US"/>
              <a:pPr>
                <a:defRPr/>
              </a:pPr>
              <a:t>‹#›</a:t>
            </a:fld>
            <a:endParaRPr lang="en-US"/>
          </a:p>
        </p:txBody>
      </p:sp>
      <p:grpSp>
        <p:nvGrpSpPr>
          <p:cNvPr id="1028" name="Group 4"/>
          <p:cNvGrpSpPr>
            <a:grpSpLocks/>
          </p:cNvGrpSpPr>
          <p:nvPr/>
        </p:nvGrpSpPr>
        <p:grpSpPr bwMode="auto">
          <a:xfrm>
            <a:off x="0" y="0"/>
            <a:ext cx="9906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4" name="Rectangle 10"/>
            <p:cNvSpPr>
              <a:spLocks noChangeArrowheads="1"/>
            </p:cNvSpPr>
            <p:nvPr/>
          </p:nvSpPr>
          <p:spPr bwMode="auto">
            <a:xfrm>
              <a:off x="173" y="173"/>
              <a:ext cx="87"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7" name="Rectangle 13"/>
            <p:cNvSpPr>
              <a:spLocks noChangeArrowheads="1"/>
            </p:cNvSpPr>
            <p:nvPr/>
          </p:nvSpPr>
          <p:spPr bwMode="auto">
            <a:xfrm>
              <a:off x="173" y="258"/>
              <a:ext cx="87" cy="86"/>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grpSp>
      <p:sp>
        <p:nvSpPr>
          <p:cNvPr id="1029" name="Rectangle 14"/>
          <p:cNvSpPr>
            <a:spLocks noGrp="1" noChangeArrowheads="1"/>
          </p:cNvSpPr>
          <p:nvPr>
            <p:ph type="title"/>
          </p:nvPr>
        </p:nvSpPr>
        <p:spPr bwMode="auto">
          <a:xfrm>
            <a:off x="495300" y="457200"/>
            <a:ext cx="8915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95300" y="19812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222500" y="1916113"/>
            <a:ext cx="7373938" cy="1939925"/>
          </a:xfrm>
          <a:prstGeom prst="rect">
            <a:avLst/>
          </a:prstGeom>
          <a:noFill/>
          <a:ln w="9525">
            <a:noFill/>
            <a:miter lim="800000"/>
            <a:headEnd/>
            <a:tailEnd/>
          </a:ln>
          <a:effectLst/>
        </p:spPr>
        <p:txBody>
          <a:bodyPr>
            <a:spAutoFit/>
          </a:bodyPr>
          <a:lstStyle/>
          <a:p>
            <a:pPr algn="ctr">
              <a:lnSpc>
                <a:spcPts val="4800"/>
              </a:lnSpc>
              <a:defRPr/>
            </a:pPr>
            <a:r>
              <a:rPr lang="en-US" sz="4000" b="1" dirty="0">
                <a:solidFill>
                  <a:schemeClr val="accent3"/>
                </a:solidFill>
              </a:rPr>
              <a:t>The Impact of Linguistic Subject Knowledge on the Teaching of Writing</a:t>
            </a:r>
            <a:endParaRPr lang="en-US" sz="3200" dirty="0">
              <a:effectLst>
                <a:outerShdw blurRad="38100" dist="38100" dir="2700000" algn="tl">
                  <a:srgbClr val="C0C0C0"/>
                </a:outerShdw>
              </a:effectLst>
            </a:endParaRPr>
          </a:p>
        </p:txBody>
      </p:sp>
      <p:pic>
        <p:nvPicPr>
          <p:cNvPr id="16386" name="Picture 5" descr="UniLogo"/>
          <p:cNvPicPr>
            <a:picLocks noChangeAspect="1" noChangeArrowheads="1"/>
          </p:cNvPicPr>
          <p:nvPr/>
        </p:nvPicPr>
        <p:blipFill>
          <a:blip r:embed="rId3"/>
          <a:srcRect/>
          <a:stretch>
            <a:fillRect/>
          </a:stretch>
        </p:blipFill>
        <p:spPr bwMode="auto">
          <a:xfrm>
            <a:off x="7667625" y="5715000"/>
            <a:ext cx="1800225" cy="742950"/>
          </a:xfrm>
          <a:prstGeom prst="rect">
            <a:avLst/>
          </a:prstGeom>
          <a:noFill/>
          <a:ln w="9525">
            <a:noFill/>
            <a:miter lim="800000"/>
            <a:headEnd/>
            <a:tailEnd/>
          </a:ln>
        </p:spPr>
      </p:pic>
      <p:sp>
        <p:nvSpPr>
          <p:cNvPr id="16387" name="TextBox 3"/>
          <p:cNvSpPr txBox="1">
            <a:spLocks noChangeArrowheads="1"/>
          </p:cNvSpPr>
          <p:nvPr/>
        </p:nvSpPr>
        <p:spPr bwMode="auto">
          <a:xfrm>
            <a:off x="2738438" y="4643438"/>
            <a:ext cx="5286375" cy="954087"/>
          </a:xfrm>
          <a:prstGeom prst="rect">
            <a:avLst/>
          </a:prstGeom>
          <a:noFill/>
          <a:ln w="9525">
            <a:noFill/>
            <a:miter lim="800000"/>
            <a:headEnd/>
            <a:tailEnd/>
          </a:ln>
        </p:spPr>
        <p:txBody>
          <a:bodyPr>
            <a:spAutoFit/>
          </a:bodyPr>
          <a:lstStyle/>
          <a:p>
            <a:pPr algn="ctr"/>
            <a:r>
              <a:rPr lang="en-GB" sz="2800"/>
              <a:t>Debra Myhill</a:t>
            </a:r>
          </a:p>
          <a:p>
            <a:pPr algn="ctr"/>
            <a:r>
              <a:rPr lang="en-GB" sz="2800"/>
              <a:t>Susan Jones</a:t>
            </a:r>
          </a:p>
        </p:txBody>
      </p:sp>
      <p:pic>
        <p:nvPicPr>
          <p:cNvPr id="16388" name="Picture 9" descr="ESRClogo"/>
          <p:cNvPicPr>
            <a:picLocks noChangeAspect="1" noChangeArrowheads="1"/>
          </p:cNvPicPr>
          <p:nvPr/>
        </p:nvPicPr>
        <p:blipFill>
          <a:blip r:embed="rId4"/>
          <a:srcRect/>
          <a:stretch>
            <a:fillRect/>
          </a:stretch>
        </p:blipFill>
        <p:spPr bwMode="auto">
          <a:xfrm>
            <a:off x="952500" y="5214938"/>
            <a:ext cx="1524000" cy="1277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smtClean="0"/>
              <a:t>Meaningless grammar</a:t>
            </a:r>
          </a:p>
        </p:txBody>
      </p:sp>
      <p:sp>
        <p:nvSpPr>
          <p:cNvPr id="29698" name="Content Placeholder 2"/>
          <p:cNvSpPr>
            <a:spLocks noGrp="1"/>
          </p:cNvSpPr>
          <p:nvPr>
            <p:ph idx="1"/>
          </p:nvPr>
        </p:nvSpPr>
        <p:spPr>
          <a:xfrm>
            <a:off x="273050" y="1989138"/>
            <a:ext cx="8915400" cy="3886200"/>
          </a:xfrm>
        </p:spPr>
        <p:txBody>
          <a:bodyPr/>
          <a:lstStyle/>
          <a:p>
            <a:pPr eaLnBrk="1" hangingPunct="1">
              <a:lnSpc>
                <a:spcPct val="150000"/>
              </a:lnSpc>
            </a:pPr>
            <a:r>
              <a:rPr lang="en-GB" sz="2000" i="1" smtClean="0"/>
              <a:t>You need to make sure you have sentence variety</a:t>
            </a:r>
          </a:p>
          <a:p>
            <a:pPr eaLnBrk="1" hangingPunct="1">
              <a:lnSpc>
                <a:spcPct val="150000"/>
              </a:lnSpc>
            </a:pPr>
            <a:r>
              <a:rPr lang="en-GB" sz="2000" i="1" smtClean="0"/>
              <a:t>When we vary sentences it makes it more interesting </a:t>
            </a:r>
          </a:p>
          <a:p>
            <a:pPr eaLnBrk="1" hangingPunct="1">
              <a:lnSpc>
                <a:spcPct val="150000"/>
              </a:lnSpc>
            </a:pPr>
            <a:r>
              <a:rPr lang="en-GB" sz="2000" i="1" smtClean="0"/>
              <a:t>Variety is important</a:t>
            </a:r>
          </a:p>
          <a:p>
            <a:pPr eaLnBrk="1" hangingPunct="1">
              <a:lnSpc>
                <a:spcPct val="150000"/>
              </a:lnSpc>
            </a:pPr>
            <a:r>
              <a:rPr lang="en-GB" sz="2000" i="1" smtClean="0"/>
              <a:t>If you use verbs, adverbs or nouns, you will be able to write a very powerful description</a:t>
            </a:r>
          </a:p>
          <a:p>
            <a:pPr eaLnBrk="1" hangingPunct="1">
              <a:lnSpc>
                <a:spcPct val="150000"/>
              </a:lnSpc>
              <a:buFont typeface="Wingdings" pitchFamily="2" charset="2"/>
              <a:buNone/>
            </a:pPr>
            <a:r>
              <a:rPr lang="en-GB" sz="2000" smtClean="0"/>
              <a:t>     But greater clarity was sometimes evident:</a:t>
            </a:r>
          </a:p>
          <a:p>
            <a:pPr eaLnBrk="1" hangingPunct="1">
              <a:lnSpc>
                <a:spcPct val="150000"/>
              </a:lnSpc>
            </a:pPr>
            <a:r>
              <a:rPr lang="en-GB" sz="2000" i="1" smtClean="0"/>
              <a:t>So you can have contrasts...in a long sentence you can detail the cruelty and a short sentence you can refer to sudden death for impact</a:t>
            </a:r>
            <a:r>
              <a:rPr lang="en-GB" sz="20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smtClean="0"/>
              <a:t>Linguistic imprecision</a:t>
            </a:r>
          </a:p>
        </p:txBody>
      </p:sp>
      <p:sp>
        <p:nvSpPr>
          <p:cNvPr id="31746" name="Content Placeholder 2"/>
          <p:cNvSpPr>
            <a:spLocks noGrp="1"/>
          </p:cNvSpPr>
          <p:nvPr>
            <p:ph idx="1"/>
          </p:nvPr>
        </p:nvSpPr>
        <p:spPr/>
        <p:txBody>
          <a:bodyPr/>
          <a:lstStyle/>
          <a:p>
            <a:pPr eaLnBrk="1" hangingPunct="1">
              <a:lnSpc>
                <a:spcPct val="150000"/>
              </a:lnSpc>
              <a:buFont typeface="Wingdings" pitchFamily="2" charset="2"/>
              <a:buNone/>
            </a:pPr>
            <a:r>
              <a:rPr lang="en-GB" sz="2000" smtClean="0"/>
              <a:t>‘For effect’</a:t>
            </a:r>
          </a:p>
          <a:p>
            <a:pPr eaLnBrk="1" hangingPunct="1">
              <a:lnSpc>
                <a:spcPct val="150000"/>
              </a:lnSpc>
            </a:pPr>
            <a:r>
              <a:rPr lang="en-GB" sz="2000" i="1" smtClean="0"/>
              <a:t>think about where you put your punctuation for effect</a:t>
            </a:r>
          </a:p>
          <a:p>
            <a:pPr eaLnBrk="1" hangingPunct="1">
              <a:lnSpc>
                <a:spcPct val="150000"/>
              </a:lnSpc>
            </a:pPr>
            <a:r>
              <a:rPr lang="en-GB" sz="2000" i="1" smtClean="0"/>
              <a:t>use sentences for effect</a:t>
            </a:r>
          </a:p>
          <a:p>
            <a:pPr eaLnBrk="1" hangingPunct="1">
              <a:lnSpc>
                <a:spcPct val="150000"/>
              </a:lnSpc>
            </a:pPr>
            <a:r>
              <a:rPr lang="en-GB" sz="2000" i="1" smtClean="0"/>
              <a:t>vary vocabulary for effect</a:t>
            </a:r>
          </a:p>
          <a:p>
            <a:pPr eaLnBrk="1" hangingPunct="1">
              <a:lnSpc>
                <a:spcPct val="150000"/>
              </a:lnSpc>
            </a:pPr>
            <a:r>
              <a:rPr lang="en-GB" sz="2000" i="1" smtClean="0"/>
              <a:t>short sentence used for effect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mtClean="0"/>
              <a:t>Semantic Definitions</a:t>
            </a:r>
          </a:p>
        </p:txBody>
      </p:sp>
      <p:sp>
        <p:nvSpPr>
          <p:cNvPr id="32770" name="Content Placeholder 2"/>
          <p:cNvSpPr>
            <a:spLocks noGrp="1"/>
          </p:cNvSpPr>
          <p:nvPr>
            <p:ph idx="1"/>
          </p:nvPr>
        </p:nvSpPr>
        <p:spPr>
          <a:xfrm>
            <a:off x="495300" y="1981200"/>
            <a:ext cx="8915400" cy="4616450"/>
          </a:xfrm>
        </p:spPr>
        <p:txBody>
          <a:bodyPr/>
          <a:lstStyle/>
          <a:p>
            <a:pPr eaLnBrk="1" hangingPunct="1">
              <a:lnSpc>
                <a:spcPct val="150000"/>
              </a:lnSpc>
            </a:pPr>
            <a:r>
              <a:rPr lang="en-GB" sz="2000" smtClean="0"/>
              <a:t>Adverb - action plus word</a:t>
            </a:r>
          </a:p>
          <a:p>
            <a:pPr eaLnBrk="1" hangingPunct="1">
              <a:lnSpc>
                <a:spcPct val="150000"/>
              </a:lnSpc>
            </a:pPr>
            <a:r>
              <a:rPr lang="en-GB" sz="2000" smtClean="0"/>
              <a:t>Adverbials – size words</a:t>
            </a:r>
          </a:p>
          <a:p>
            <a:pPr eaLnBrk="1" hangingPunct="1">
              <a:lnSpc>
                <a:spcPct val="150000"/>
              </a:lnSpc>
            </a:pPr>
            <a:r>
              <a:rPr lang="en-GB" sz="2000" smtClean="0"/>
              <a:t>Noun - a naming word</a:t>
            </a:r>
          </a:p>
          <a:p>
            <a:pPr eaLnBrk="1" hangingPunct="1">
              <a:lnSpc>
                <a:spcPct val="150000"/>
              </a:lnSpc>
            </a:pPr>
            <a:r>
              <a:rPr lang="en-GB" sz="2000" smtClean="0"/>
              <a:t>Verb – a doing word</a:t>
            </a:r>
          </a:p>
          <a:p>
            <a:pPr eaLnBrk="1" hangingPunct="1">
              <a:lnSpc>
                <a:spcPct val="150000"/>
              </a:lnSpc>
            </a:pPr>
            <a:r>
              <a:rPr lang="en-GB" sz="2000" smtClean="0"/>
              <a:t>Adjective – a describing word</a:t>
            </a:r>
          </a:p>
          <a:p>
            <a:pPr eaLnBrk="1" hangingPunct="1">
              <a:lnSpc>
                <a:spcPct val="150000"/>
              </a:lnSpc>
            </a:pPr>
            <a:endParaRPr lang="en-GB" sz="2000" smtClean="0"/>
          </a:p>
          <a:p>
            <a:pPr eaLnBrk="1" hangingPunct="1">
              <a:lnSpc>
                <a:spcPct val="150000"/>
              </a:lnSpc>
              <a:buFont typeface="Wingdings" pitchFamily="2" charset="2"/>
              <a:buNone/>
            </a:pPr>
            <a:r>
              <a:rPr lang="en-GB" sz="2000" smtClean="0"/>
              <a:t>Teacher: </a:t>
            </a:r>
            <a:r>
              <a:rPr lang="en-GB" sz="2000" i="1" smtClean="0"/>
              <a:t>Maria, what’s an adjective? A describing word, good, so for example, icy? Jessica, what’s a noun? Yes, the name of an object.</a:t>
            </a:r>
          </a:p>
          <a:p>
            <a:pPr eaLnBrk="1" hangingPunct="1">
              <a:lnSpc>
                <a:spcPct val="150000"/>
              </a:lnSpc>
            </a:pPr>
            <a:endParaRPr lang="en-GB"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GB" smtClean="0"/>
              <a:t>Semantic Definitions</a:t>
            </a:r>
          </a:p>
        </p:txBody>
      </p:sp>
      <p:sp>
        <p:nvSpPr>
          <p:cNvPr id="33794" name="Content Placeholder 2"/>
          <p:cNvSpPr>
            <a:spLocks noGrp="1"/>
          </p:cNvSpPr>
          <p:nvPr>
            <p:ph idx="1"/>
          </p:nvPr>
        </p:nvSpPr>
        <p:spPr>
          <a:xfrm>
            <a:off x="495300" y="1981200"/>
            <a:ext cx="8915400" cy="4616450"/>
          </a:xfrm>
        </p:spPr>
        <p:txBody>
          <a:bodyPr/>
          <a:lstStyle/>
          <a:p>
            <a:pPr eaLnBrk="1" hangingPunct="1">
              <a:spcBef>
                <a:spcPts val="1200"/>
              </a:spcBef>
              <a:buFont typeface="Wingdings" pitchFamily="2" charset="2"/>
              <a:buNone/>
            </a:pPr>
            <a:r>
              <a:rPr lang="en-US" sz="2000" smtClean="0"/>
              <a:t>T: </a:t>
            </a:r>
            <a:r>
              <a:rPr lang="en-US" sz="2000" i="1" smtClean="0"/>
              <a:t>What are the rules for whether it is a noun or a verb or something else?</a:t>
            </a:r>
          </a:p>
          <a:p>
            <a:pPr eaLnBrk="1" hangingPunct="1">
              <a:spcBef>
                <a:spcPts val="1200"/>
              </a:spcBef>
              <a:buFont typeface="Wingdings" pitchFamily="2" charset="2"/>
              <a:buNone/>
            </a:pPr>
            <a:r>
              <a:rPr lang="en-US" sz="2000" smtClean="0"/>
              <a:t>S: </a:t>
            </a:r>
            <a:r>
              <a:rPr lang="en-GB" sz="2000" i="1" smtClean="0"/>
              <a:t>It’s if you can touch it.</a:t>
            </a:r>
          </a:p>
          <a:p>
            <a:pPr eaLnBrk="1" hangingPunct="1">
              <a:spcBef>
                <a:spcPts val="1200"/>
              </a:spcBef>
              <a:buFont typeface="Wingdings" pitchFamily="2" charset="2"/>
              <a:buNone/>
            </a:pPr>
            <a:r>
              <a:rPr lang="en-GB" sz="2000" smtClean="0"/>
              <a:t>S: </a:t>
            </a:r>
            <a:r>
              <a:rPr lang="en-GB" sz="2000" i="1" smtClean="0"/>
              <a:t>Can you touch it?</a:t>
            </a:r>
          </a:p>
          <a:p>
            <a:pPr eaLnBrk="1" hangingPunct="1">
              <a:spcBef>
                <a:spcPts val="1200"/>
              </a:spcBef>
              <a:buFont typeface="Wingdings" pitchFamily="2" charset="2"/>
              <a:buNone/>
            </a:pPr>
            <a:r>
              <a:rPr lang="en-GB" sz="2000" smtClean="0"/>
              <a:t>S: </a:t>
            </a:r>
            <a:r>
              <a:rPr lang="en-GB" sz="2000" i="1" smtClean="0"/>
              <a:t>Can you go to it?</a:t>
            </a:r>
          </a:p>
          <a:p>
            <a:pPr eaLnBrk="1" hangingPunct="1">
              <a:spcBef>
                <a:spcPts val="1200"/>
              </a:spcBef>
              <a:buFont typeface="Wingdings" pitchFamily="2" charset="2"/>
              <a:buNone/>
            </a:pPr>
            <a:r>
              <a:rPr lang="en-US" sz="2000" smtClean="0"/>
              <a:t>T: </a:t>
            </a:r>
            <a:r>
              <a:rPr lang="en-US" sz="2000" i="1" smtClean="0"/>
              <a:t>Can you touch hockey? But </a:t>
            </a:r>
            <a:r>
              <a:rPr lang="en-US" sz="2000" smtClean="0"/>
              <a:t>hockey</a:t>
            </a:r>
            <a:r>
              <a:rPr lang="en-US" sz="2000" i="1" smtClean="0"/>
              <a:t> is a noun</a:t>
            </a:r>
            <a:r>
              <a:rPr lang="en-US" sz="2000" smtClean="0"/>
              <a:t>.</a:t>
            </a:r>
          </a:p>
          <a:p>
            <a:pPr eaLnBrk="1" hangingPunct="1">
              <a:spcBef>
                <a:spcPts val="1200"/>
              </a:spcBef>
              <a:buFont typeface="Wingdings" pitchFamily="2" charset="2"/>
              <a:buNone/>
            </a:pPr>
            <a:r>
              <a:rPr lang="en-US" sz="2000" smtClean="0"/>
              <a:t>S: </a:t>
            </a:r>
            <a:r>
              <a:rPr lang="en-GB" sz="2000" i="1" smtClean="0"/>
              <a:t>You play hockey so it must be a doing word.</a:t>
            </a:r>
          </a:p>
          <a:p>
            <a:pPr eaLnBrk="1" hangingPunct="1">
              <a:spcBef>
                <a:spcPts val="1200"/>
              </a:spcBef>
              <a:buFont typeface="Wingdings" pitchFamily="2" charset="2"/>
              <a:buNone/>
            </a:pPr>
            <a:r>
              <a:rPr lang="en-GB" sz="2000" smtClean="0"/>
              <a:t>T:  </a:t>
            </a:r>
            <a:r>
              <a:rPr lang="en-US" sz="2000" i="1" smtClean="0"/>
              <a:t>Is </a:t>
            </a:r>
            <a:r>
              <a:rPr lang="en-US" sz="2000" smtClean="0"/>
              <a:t>her</a:t>
            </a:r>
            <a:r>
              <a:rPr lang="en-US" sz="2000" i="1" smtClean="0"/>
              <a:t> a noun?</a:t>
            </a:r>
          </a:p>
          <a:p>
            <a:pPr eaLnBrk="1" hangingPunct="1">
              <a:spcBef>
                <a:spcPts val="1200"/>
              </a:spcBef>
              <a:buFont typeface="Wingdings" pitchFamily="2" charset="2"/>
              <a:buNone/>
            </a:pPr>
            <a:r>
              <a:rPr lang="en-GB" sz="2000" smtClean="0"/>
              <a:t>S: </a:t>
            </a:r>
            <a:r>
              <a:rPr lang="en-GB" sz="2000" i="1" smtClean="0"/>
              <a:t>Yes, you can touch </a:t>
            </a:r>
            <a:r>
              <a:rPr lang="en-GB" sz="2000" smtClean="0"/>
              <a:t>her.</a:t>
            </a:r>
          </a:p>
          <a:p>
            <a:pPr eaLnBrk="1" hangingPunct="1">
              <a:spcBef>
                <a:spcPts val="1200"/>
              </a:spcBef>
              <a:buFont typeface="Wingdings" pitchFamily="2" charset="2"/>
              <a:buNone/>
            </a:pPr>
            <a:r>
              <a:rPr lang="en-GB" sz="2000" smtClean="0"/>
              <a:t>T: </a:t>
            </a:r>
            <a:r>
              <a:rPr lang="en-US" sz="2000" i="1" smtClean="0"/>
              <a:t>Can </a:t>
            </a:r>
            <a:r>
              <a:rPr lang="en-US" sz="2000" smtClean="0"/>
              <a:t>safe</a:t>
            </a:r>
            <a:r>
              <a:rPr lang="en-US" sz="2000" i="1" smtClean="0"/>
              <a:t> be a noun?</a:t>
            </a:r>
          </a:p>
          <a:p>
            <a:pPr eaLnBrk="1" hangingPunct="1">
              <a:spcBef>
                <a:spcPts val="1200"/>
              </a:spcBef>
              <a:buFont typeface="Wingdings" pitchFamily="2" charset="2"/>
              <a:buNone/>
            </a:pPr>
            <a:r>
              <a:rPr lang="en-US" sz="2000" smtClean="0"/>
              <a:t>S: </a:t>
            </a:r>
            <a:r>
              <a:rPr lang="en-GB" sz="2000" smtClean="0"/>
              <a:t>Safe</a:t>
            </a:r>
            <a:r>
              <a:rPr lang="en-GB" sz="2000" i="1" smtClean="0"/>
              <a:t> is a feeling not a thing.</a:t>
            </a:r>
          </a:p>
          <a:p>
            <a:pPr eaLnBrk="1" hangingPunct="1"/>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mtClean="0"/>
              <a:t>Student Wisdom</a:t>
            </a:r>
          </a:p>
        </p:txBody>
      </p:sp>
      <p:sp>
        <p:nvSpPr>
          <p:cNvPr id="34818" name="Content Placeholder 2"/>
          <p:cNvSpPr>
            <a:spLocks noGrp="1"/>
          </p:cNvSpPr>
          <p:nvPr>
            <p:ph idx="1"/>
          </p:nvPr>
        </p:nvSpPr>
        <p:spPr/>
        <p:txBody>
          <a:bodyPr/>
          <a:lstStyle/>
          <a:p>
            <a:pPr eaLnBrk="1" hangingPunct="1">
              <a:lnSpc>
                <a:spcPct val="150000"/>
              </a:lnSpc>
            </a:pPr>
            <a:r>
              <a:rPr lang="en-US" sz="2000" i="1" smtClean="0"/>
              <a:t>If you think about it, all words are adverbs because they’re all describing things. A noun is describing.</a:t>
            </a:r>
            <a:endParaRPr lang="en-GB" sz="2000" i="1" smtClean="0"/>
          </a:p>
          <a:p>
            <a:pPr eaLnBrk="1" hangingPunct="1">
              <a:buFont typeface="Wingdings" pitchFamily="2" charset="2"/>
              <a:buNone/>
            </a:pPr>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mtClean="0"/>
              <a:t>Syntactical Confusion</a:t>
            </a:r>
          </a:p>
        </p:txBody>
      </p:sp>
      <p:sp>
        <p:nvSpPr>
          <p:cNvPr id="35842" name="Content Placeholder 2"/>
          <p:cNvSpPr>
            <a:spLocks noGrp="1"/>
          </p:cNvSpPr>
          <p:nvPr>
            <p:ph idx="1"/>
          </p:nvPr>
        </p:nvSpPr>
        <p:spPr>
          <a:xfrm>
            <a:off x="495300" y="1981200"/>
            <a:ext cx="8915400" cy="4543425"/>
          </a:xfrm>
        </p:spPr>
        <p:txBody>
          <a:bodyPr/>
          <a:lstStyle/>
          <a:p>
            <a:pPr eaLnBrk="1" hangingPunct="1">
              <a:lnSpc>
                <a:spcPct val="150000"/>
              </a:lnSpc>
            </a:pPr>
            <a:r>
              <a:rPr lang="en-GB" sz="2000" smtClean="0"/>
              <a:t>Many teachers lacked confidence with clauses and syntax.</a:t>
            </a:r>
          </a:p>
          <a:p>
            <a:pPr eaLnBrk="1" hangingPunct="1">
              <a:lnSpc>
                <a:spcPct val="150000"/>
              </a:lnSpc>
            </a:pPr>
            <a:r>
              <a:rPr lang="en-GB" sz="2000" smtClean="0"/>
              <a:t>Explanations of sentence types were often reduced to issues of length</a:t>
            </a:r>
          </a:p>
          <a:p>
            <a:pPr eaLnBrk="1" hangingPunct="1">
              <a:lnSpc>
                <a:spcPct val="150000"/>
              </a:lnSpc>
            </a:pPr>
            <a:r>
              <a:rPr lang="en-GB" sz="2000" smtClean="0"/>
              <a:t>Ungrammatical variations were developed: </a:t>
            </a:r>
            <a:r>
              <a:rPr lang="en-GB" sz="2000" i="1" smtClean="0"/>
              <a:t>simple; more simple; complex; very complex; a normal sentence</a:t>
            </a:r>
            <a:r>
              <a:rPr lang="en-GB" sz="2000" smtClean="0"/>
              <a:t>, a </a:t>
            </a:r>
            <a:r>
              <a:rPr lang="en-GB" sz="2000" i="1" smtClean="0"/>
              <a:t>more than average sentence</a:t>
            </a:r>
          </a:p>
          <a:p>
            <a:pPr eaLnBrk="1" hangingPunct="1">
              <a:lnSpc>
                <a:spcPct val="150000"/>
              </a:lnSpc>
            </a:pPr>
            <a:r>
              <a:rPr lang="en-GB" sz="2000" smtClean="0"/>
              <a:t>Explanations of a clause as ‘</a:t>
            </a:r>
            <a:r>
              <a:rPr lang="en-GB" sz="2000" i="1" smtClean="0"/>
              <a:t>part of a sentence</a:t>
            </a:r>
            <a:r>
              <a:rPr lang="en-GB" sz="2000" smtClean="0"/>
              <a:t>’ or </a:t>
            </a:r>
            <a:r>
              <a:rPr lang="en-GB" sz="2000" i="1" smtClean="0"/>
              <a:t>‘the bits between the punctuation’</a:t>
            </a:r>
            <a:r>
              <a:rPr lang="en-GB" sz="2000" smtClean="0"/>
              <a:t>.</a:t>
            </a:r>
          </a:p>
          <a:p>
            <a:pPr eaLnBrk="1" hangingPunct="1">
              <a:lnSpc>
                <a:spcPct val="150000"/>
              </a:lnSpc>
            </a:pPr>
            <a:r>
              <a:rPr lang="en-GB" sz="2000" smtClean="0"/>
              <a:t>The concept of grammatical simplicity was confused with semantic simplicity</a:t>
            </a:r>
          </a:p>
          <a:p>
            <a:pPr eaLnBrk="1" hangingPunct="1">
              <a:lnSpc>
                <a:spcPct val="150000"/>
              </a:lnSpc>
            </a:pPr>
            <a:r>
              <a:rPr lang="en-GB" sz="2000" smtClean="0"/>
              <a:t>S: ‘</a:t>
            </a:r>
            <a:r>
              <a:rPr lang="en-GB" sz="2000" b="1" i="1" smtClean="0"/>
              <a:t>There was a cat’ </a:t>
            </a:r>
            <a:r>
              <a:rPr lang="en-GB" sz="2000" i="1" smtClean="0"/>
              <a:t>is a simple sentence; a complex sentence is like, </a:t>
            </a:r>
            <a:r>
              <a:rPr lang="en-GB" sz="2000" b="1" i="1" smtClean="0"/>
              <a:t>‘There was a slim, something, something ginger cat.’</a:t>
            </a:r>
          </a:p>
          <a:p>
            <a:pPr eaLnBrk="1" hangingPunct="1"/>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GB" smtClean="0"/>
              <a:t>Constructive Feedback</a:t>
            </a:r>
          </a:p>
        </p:txBody>
      </p:sp>
      <p:sp>
        <p:nvSpPr>
          <p:cNvPr id="36866" name="Content Placeholder 2"/>
          <p:cNvSpPr>
            <a:spLocks noGrp="1"/>
          </p:cNvSpPr>
          <p:nvPr>
            <p:ph idx="1"/>
          </p:nvPr>
        </p:nvSpPr>
        <p:spPr/>
        <p:txBody>
          <a:bodyPr/>
          <a:lstStyle/>
          <a:p>
            <a:pPr eaLnBrk="1" hangingPunct="1">
              <a:lnSpc>
                <a:spcPct val="150000"/>
              </a:lnSpc>
            </a:pPr>
            <a:r>
              <a:rPr lang="en-US" sz="2000" i="1" smtClean="0"/>
              <a:t>I like the way you’ve kept some short sentences in to build the tension.</a:t>
            </a:r>
            <a:endParaRPr lang="en-GB" sz="2000" i="1" smtClean="0"/>
          </a:p>
          <a:p>
            <a:pPr eaLnBrk="1" hangingPunct="1">
              <a:lnSpc>
                <a:spcPct val="150000"/>
              </a:lnSpc>
            </a:pPr>
            <a:r>
              <a:rPr lang="en-GB" sz="2000" i="1" smtClean="0"/>
              <a:t>Look at this and the way it’s been changed. Sometimes you can change the structure of a sentence to make it more interesting.</a:t>
            </a:r>
          </a:p>
          <a:p>
            <a:pPr eaLnBrk="1" hangingPunct="1">
              <a:lnSpc>
                <a:spcPct val="150000"/>
              </a:lnSpc>
            </a:pPr>
            <a:r>
              <a:rPr lang="en-GB" sz="2000" i="1" smtClean="0"/>
              <a:t>Look what’s happened by changing the word order. </a:t>
            </a:r>
            <a:r>
              <a:rPr lang="en-US" sz="2000" i="1" smtClean="0"/>
              <a:t>As a writer you can withhold information and build a sense of expectation.</a:t>
            </a:r>
            <a:endParaRPr lang="en-GB" sz="2000" i="1" smtClean="0"/>
          </a:p>
          <a:p>
            <a:pPr eaLnBrk="1" hangingPunct="1">
              <a:lnSpc>
                <a:spcPct val="150000"/>
              </a:lnSpc>
            </a:pPr>
            <a:r>
              <a:rPr lang="en-US" sz="2000" b="1" i="1" smtClean="0"/>
              <a:t> </a:t>
            </a:r>
            <a:r>
              <a:rPr lang="en-GB" sz="2000" b="1" i="1" smtClean="0"/>
              <a:t>Freaky </a:t>
            </a:r>
            <a:r>
              <a:rPr lang="en-GB" sz="2000" i="1" smtClean="0"/>
              <a:t>is quite informal. Can you give me another word, maybe </a:t>
            </a:r>
            <a:r>
              <a:rPr lang="en-GB" sz="2000" b="1" i="1" smtClean="0"/>
              <a:t>sinister, threatening?</a:t>
            </a:r>
          </a:p>
          <a:p>
            <a:pPr eaLnBrk="1" hangingPunct="1">
              <a:lnSpc>
                <a:spcPct val="150000"/>
              </a:lnSpc>
            </a:pPr>
            <a:r>
              <a:rPr lang="en-GB" sz="2000" i="1" smtClean="0"/>
              <a:t>We’ve got a real sense of the environment with adverbials in there.</a:t>
            </a:r>
          </a:p>
          <a:p>
            <a:pPr eaLnBrk="1" hangingPunct="1"/>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mtClean="0"/>
              <a:t>Focused tasks</a:t>
            </a:r>
          </a:p>
        </p:txBody>
      </p:sp>
      <p:sp>
        <p:nvSpPr>
          <p:cNvPr id="37890" name="Content Placeholder 2"/>
          <p:cNvSpPr>
            <a:spLocks noGrp="1"/>
          </p:cNvSpPr>
          <p:nvPr>
            <p:ph idx="1"/>
          </p:nvPr>
        </p:nvSpPr>
        <p:spPr/>
        <p:txBody>
          <a:bodyPr/>
          <a:lstStyle/>
          <a:p>
            <a:pPr eaLnBrk="1" hangingPunct="1">
              <a:lnSpc>
                <a:spcPct val="150000"/>
              </a:lnSpc>
              <a:buFont typeface="Wingdings" pitchFamily="2" charset="2"/>
              <a:buNone/>
            </a:pPr>
            <a:r>
              <a:rPr lang="en-US" sz="2000" smtClean="0"/>
              <a:t>T: </a:t>
            </a:r>
            <a:r>
              <a:rPr lang="en-US" sz="2000" i="1" smtClean="0"/>
              <a:t>Politicians and speech makers use different verbs depending on whether they want to suggest what is possible, or if they want to be motivating, or positive – they are important in speeches.</a:t>
            </a:r>
          </a:p>
          <a:p>
            <a:pPr eaLnBrk="1" hangingPunct="1">
              <a:lnSpc>
                <a:spcPct val="150000"/>
              </a:lnSpc>
              <a:buFont typeface="Wingdings" pitchFamily="2" charset="2"/>
              <a:buNone/>
            </a:pPr>
            <a:r>
              <a:rPr lang="en-US" sz="2000" smtClean="0"/>
              <a:t>    Classroom task: students find examples of modal verbs in text examples and discuss how they are working, eg</a:t>
            </a:r>
          </a:p>
          <a:p>
            <a:pPr eaLnBrk="1" hangingPunct="1">
              <a:lnSpc>
                <a:spcPct val="150000"/>
              </a:lnSpc>
              <a:buFont typeface="Wingdings" pitchFamily="2" charset="2"/>
              <a:buNone/>
            </a:pPr>
            <a:r>
              <a:rPr lang="en-US" sz="2000" smtClean="0"/>
              <a:t>S: </a:t>
            </a:r>
            <a:r>
              <a:rPr lang="en-US" sz="2000" i="1" smtClean="0"/>
              <a:t>The modal verbs are all similar – all saying they definitely </a:t>
            </a:r>
            <a:r>
              <a:rPr lang="en-US" sz="2000" b="1" i="1" smtClean="0"/>
              <a:t>will</a:t>
            </a:r>
            <a:r>
              <a:rPr lang="en-US" sz="2000" i="1" smtClean="0"/>
              <a:t> do it. All positive</a:t>
            </a:r>
            <a:r>
              <a:rPr lang="en-US" sz="2000" smtClean="0"/>
              <a:t>.</a:t>
            </a:r>
            <a:endParaRPr lang="en-GB"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GB" smtClean="0"/>
              <a:t>Linguistic Subject Knowledge</a:t>
            </a:r>
          </a:p>
        </p:txBody>
      </p:sp>
      <p:sp>
        <p:nvSpPr>
          <p:cNvPr id="38914" name="Content Placeholder 2"/>
          <p:cNvSpPr>
            <a:spLocks noGrp="1"/>
          </p:cNvSpPr>
          <p:nvPr>
            <p:ph idx="1"/>
          </p:nvPr>
        </p:nvSpPr>
        <p:spPr>
          <a:xfrm>
            <a:off x="495300" y="1981200"/>
            <a:ext cx="8915400" cy="4543425"/>
          </a:xfrm>
        </p:spPr>
        <p:txBody>
          <a:bodyPr/>
          <a:lstStyle/>
          <a:p>
            <a:pPr eaLnBrk="1" hangingPunct="1">
              <a:lnSpc>
                <a:spcPct val="150000"/>
              </a:lnSpc>
            </a:pPr>
            <a:r>
              <a:rPr lang="en-GB" sz="2000" smtClean="0"/>
              <a:t>Basic problems with declarative knowledge of the metalanguage, particularly syntactical knowledge, and knowledge about the mobility of word classes in English</a:t>
            </a:r>
          </a:p>
          <a:p>
            <a:pPr eaLnBrk="1" hangingPunct="1">
              <a:lnSpc>
                <a:spcPct val="150000"/>
              </a:lnSpc>
            </a:pPr>
            <a:r>
              <a:rPr lang="en-GB" sz="2000" smtClean="0"/>
              <a:t>Applied pedagogical problems </a:t>
            </a:r>
          </a:p>
          <a:p>
            <a:pPr lvl="1" eaLnBrk="1" hangingPunct="1">
              <a:lnSpc>
                <a:spcPct val="150000"/>
              </a:lnSpc>
              <a:buFont typeface="Wingdings" pitchFamily="2" charset="2"/>
              <a:buChar char="Ø"/>
            </a:pPr>
            <a:r>
              <a:rPr lang="en-GB" sz="1600" smtClean="0"/>
              <a:t>providing adequate definitions/explanations of linguistic terms</a:t>
            </a:r>
          </a:p>
          <a:p>
            <a:pPr lvl="1" eaLnBrk="1" hangingPunct="1">
              <a:lnSpc>
                <a:spcPct val="150000"/>
              </a:lnSpc>
              <a:buFont typeface="Wingdings" pitchFamily="2" charset="2"/>
              <a:buChar char="Ø"/>
            </a:pPr>
            <a:r>
              <a:rPr lang="en-GB" sz="1600" smtClean="0"/>
              <a:t>relying on semantic explanations, rather than functional explanations</a:t>
            </a:r>
          </a:p>
          <a:p>
            <a:pPr lvl="1" eaLnBrk="1" hangingPunct="1">
              <a:lnSpc>
                <a:spcPct val="150000"/>
              </a:lnSpc>
              <a:buFont typeface="Wingdings" pitchFamily="2" charset="2"/>
              <a:buChar char="Ø"/>
            </a:pPr>
            <a:r>
              <a:rPr lang="en-GB" sz="1600" smtClean="0"/>
              <a:t>handling student questions or conceptual problems with linguistic knowledge</a:t>
            </a:r>
          </a:p>
          <a:p>
            <a:pPr lvl="1" eaLnBrk="1" hangingPunct="1">
              <a:lnSpc>
                <a:spcPct val="150000"/>
              </a:lnSpc>
              <a:buFont typeface="Wingdings" pitchFamily="2" charset="2"/>
              <a:buChar char="Ø"/>
            </a:pPr>
            <a:r>
              <a:rPr lang="en-GB" sz="1600" smtClean="0"/>
              <a:t>linking the linguistic feature to an effect or purpose in writing</a:t>
            </a:r>
          </a:p>
          <a:p>
            <a:pPr eaLnBrk="1" hangingPunct="1">
              <a:lnSpc>
                <a:spcPct val="150000"/>
              </a:lnSpc>
              <a:buFont typeface="Wingdings" pitchFamily="2" charset="2"/>
              <a:buChar char="q"/>
            </a:pPr>
            <a:r>
              <a:rPr lang="en-GB" sz="2000" smtClean="0"/>
              <a:t>The benefit of embedded grammar teaching is negatively mediated by weak linguistic subject knowledge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mtClean="0"/>
              <a:t>Implications for Teaching Writing</a:t>
            </a:r>
          </a:p>
        </p:txBody>
      </p:sp>
      <p:sp>
        <p:nvSpPr>
          <p:cNvPr id="39938" name="Content Placeholder 2"/>
          <p:cNvSpPr>
            <a:spLocks noGrp="1"/>
          </p:cNvSpPr>
          <p:nvPr>
            <p:ph idx="1"/>
          </p:nvPr>
        </p:nvSpPr>
        <p:spPr/>
        <p:txBody>
          <a:bodyPr/>
          <a:lstStyle/>
          <a:p>
            <a:pPr eaLnBrk="1" hangingPunct="1">
              <a:lnSpc>
                <a:spcPct val="150000"/>
              </a:lnSpc>
            </a:pPr>
            <a:r>
              <a:rPr lang="en-US" sz="2000" i="1" smtClean="0"/>
              <a:t>‘Teachers have no clear sense of how interventions might be structured in order to instigate knowledge about language.’  Peim 2000</a:t>
            </a:r>
            <a:endParaRPr lang="en-GB" sz="2000" smtClean="0"/>
          </a:p>
          <a:p>
            <a:pPr eaLnBrk="1" hangingPunct="1">
              <a:lnSpc>
                <a:spcPct val="150000"/>
              </a:lnSpc>
            </a:pPr>
            <a:r>
              <a:rPr lang="en-GB" sz="2000" smtClean="0"/>
              <a:t>It is ‘</a:t>
            </a:r>
            <a:r>
              <a:rPr lang="en-GB" sz="2000" i="1" smtClean="0"/>
              <a:t>likely to be the case that a teacher with a rich knowledge of grammatical constructions and a more general awareness of the forms and varieties of the language will be in a better position to help young writers’</a:t>
            </a:r>
            <a:r>
              <a:rPr lang="en-GB" sz="2000" smtClean="0"/>
              <a:t> </a:t>
            </a:r>
          </a:p>
          <a:p>
            <a:pPr eaLnBrk="1" hangingPunct="1">
              <a:lnSpc>
                <a:spcPct val="150000"/>
              </a:lnSpc>
              <a:buFont typeface="Wingdings" pitchFamily="2" charset="2"/>
              <a:buNone/>
            </a:pPr>
            <a:r>
              <a:rPr lang="en-GB" sz="2000" smtClean="0"/>
              <a:t>        Andrews 2005:75.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238125" y="457200"/>
            <a:ext cx="9429750" cy="1371600"/>
          </a:xfrm>
        </p:spPr>
        <p:txBody>
          <a:bodyPr/>
          <a:lstStyle/>
          <a:p>
            <a:pPr eaLnBrk="1" hangingPunct="1"/>
            <a:r>
              <a:rPr lang="en-GB" smtClean="0"/>
              <a:t>Framing the Research Problem</a:t>
            </a:r>
          </a:p>
        </p:txBody>
      </p:sp>
      <p:sp>
        <p:nvSpPr>
          <p:cNvPr id="18434" name="Content Placeholder 2"/>
          <p:cNvSpPr>
            <a:spLocks noGrp="1"/>
          </p:cNvSpPr>
          <p:nvPr>
            <p:ph idx="1"/>
          </p:nvPr>
        </p:nvSpPr>
        <p:spPr>
          <a:xfrm>
            <a:off x="381000" y="1981200"/>
            <a:ext cx="9029700" cy="4233863"/>
          </a:xfrm>
        </p:spPr>
        <p:txBody>
          <a:bodyPr/>
          <a:lstStyle/>
          <a:p>
            <a:pPr eaLnBrk="1" hangingPunct="1">
              <a:lnSpc>
                <a:spcPct val="150000"/>
              </a:lnSpc>
              <a:spcBef>
                <a:spcPct val="0"/>
              </a:spcBef>
            </a:pPr>
            <a:r>
              <a:rPr lang="en-GB" sz="2000" smtClean="0"/>
              <a:t>National policy initiatives in England, Australia and New Zealand are re-introducing grammar to the English curriculum</a:t>
            </a:r>
          </a:p>
          <a:p>
            <a:pPr eaLnBrk="1" hangingPunct="1">
              <a:lnSpc>
                <a:spcPct val="150000"/>
              </a:lnSpc>
              <a:spcBef>
                <a:spcPct val="0"/>
              </a:spcBef>
            </a:pPr>
            <a:r>
              <a:rPr lang="en-GB" sz="2000" smtClean="0"/>
              <a:t>Following the widespread rejection of a role for grammar in English teaching in Anglophone countries in the 50s/60s, many teachers were not taught grammar themselves</a:t>
            </a:r>
          </a:p>
          <a:p>
            <a:pPr eaLnBrk="1" hangingPunct="1">
              <a:lnSpc>
                <a:spcPct val="150000"/>
              </a:lnSpc>
              <a:spcBef>
                <a:spcPct val="0"/>
              </a:spcBef>
            </a:pPr>
            <a:r>
              <a:rPr lang="en-GB" sz="2000" smtClean="0"/>
              <a:t>Many teachers express a lack of confidence and anxiety in their own linguistic knowledge, yet are teaching linguistic knowledge in the classroom</a:t>
            </a:r>
          </a:p>
          <a:p>
            <a:pPr eaLnBrk="1" hangingPunct="1">
              <a:lnSpc>
                <a:spcPct val="150000"/>
              </a:lnSpc>
              <a:spcBef>
                <a:spcPct val="0"/>
              </a:spcBef>
            </a:pPr>
            <a:r>
              <a:rPr lang="en-GB" sz="2000" smtClean="0"/>
              <a:t>What effect does this have on the way they teach writing?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1"/>
          <p:cNvSpPr txBox="1">
            <a:spLocks noChangeArrowheads="1"/>
          </p:cNvSpPr>
          <p:nvPr/>
        </p:nvSpPr>
        <p:spPr bwMode="auto">
          <a:xfrm>
            <a:off x="631825" y="765175"/>
            <a:ext cx="8424863" cy="2746375"/>
          </a:xfrm>
          <a:prstGeom prst="rect">
            <a:avLst/>
          </a:prstGeom>
          <a:solidFill>
            <a:srgbClr val="CCCCFF"/>
          </a:solidFill>
          <a:ln w="12700">
            <a:solidFill>
              <a:schemeClr val="tx1"/>
            </a:solidFill>
            <a:miter lim="800000"/>
            <a:headEnd/>
            <a:tailEnd/>
          </a:ln>
        </p:spPr>
        <p:txBody>
          <a:bodyPr>
            <a:spAutoFit/>
          </a:bodyPr>
          <a:lstStyle/>
          <a:p>
            <a:pPr algn="just">
              <a:lnSpc>
                <a:spcPts val="3000"/>
              </a:lnSpc>
            </a:pPr>
            <a:r>
              <a:rPr lang="en-GB" sz="2000" i="1"/>
              <a:t>Mr Bingley was good-looking and gentlemanlike; he had a pleasant countenance and easy, unaffected manners.  His sisters were fine women, with an air of decided fashion. His brother-in-law, Mr Hurst, merely looked the gentleman; but his friend, Mr Darcy, soon drew the attention of the room by his fine, tall person, handsome features, noble mien, and the report which was in general circulation within five minutes of his entrance, of his having ten thousand a year.</a:t>
            </a:r>
            <a:endParaRPr lang="en-GB" sz="2000"/>
          </a:p>
        </p:txBody>
      </p:sp>
      <p:sp>
        <p:nvSpPr>
          <p:cNvPr id="40962" name="TextBox 2"/>
          <p:cNvSpPr txBox="1">
            <a:spLocks noChangeArrowheads="1"/>
          </p:cNvSpPr>
          <p:nvPr/>
        </p:nvSpPr>
        <p:spPr bwMode="auto">
          <a:xfrm>
            <a:off x="0" y="4149725"/>
            <a:ext cx="9705975" cy="1800225"/>
          </a:xfrm>
          <a:prstGeom prst="rect">
            <a:avLst/>
          </a:prstGeom>
          <a:noFill/>
          <a:ln w="9525">
            <a:noFill/>
            <a:miter lim="800000"/>
            <a:headEnd/>
            <a:tailEnd/>
          </a:ln>
        </p:spPr>
        <p:txBody>
          <a:bodyPr>
            <a:spAutoFit/>
          </a:bodyPr>
          <a:lstStyle/>
          <a:p>
            <a:pPr>
              <a:lnSpc>
                <a:spcPct val="150000"/>
              </a:lnSpc>
              <a:buFont typeface="Wingdings" pitchFamily="2" charset="2"/>
              <a:buChar char="q"/>
            </a:pPr>
            <a:r>
              <a:rPr lang="en-US"/>
              <a:t>  What word class is </a:t>
            </a:r>
            <a:r>
              <a:rPr lang="en-US" i="1"/>
              <a:t>decided</a:t>
            </a:r>
            <a:r>
              <a:rPr lang="en-US"/>
              <a:t> in ‘</a:t>
            </a:r>
            <a:r>
              <a:rPr lang="en-US" i="1"/>
              <a:t>air of decided fashion’</a:t>
            </a:r>
            <a:r>
              <a:rPr lang="en-US"/>
              <a:t> ? </a:t>
            </a:r>
          </a:p>
          <a:p>
            <a:pPr>
              <a:lnSpc>
                <a:spcPct val="150000"/>
              </a:lnSpc>
              <a:buFont typeface="Wingdings" pitchFamily="2" charset="2"/>
              <a:buChar char="q"/>
            </a:pPr>
            <a:r>
              <a:rPr lang="en-US"/>
              <a:t>   Circle a co-ordinating conjunction in the extract – if you think there is one present.</a:t>
            </a:r>
            <a:endParaRPr lang="en-GB"/>
          </a:p>
          <a:p>
            <a:pPr>
              <a:lnSpc>
                <a:spcPct val="150000"/>
              </a:lnSpc>
              <a:buFont typeface="Wingdings" pitchFamily="2" charset="2"/>
              <a:buChar char="q"/>
            </a:pPr>
            <a:r>
              <a:rPr lang="en-US"/>
              <a:t>   Underline a relative clause in the extract – if you think there is one present.</a:t>
            </a:r>
            <a:endParaRPr lang="en-GB"/>
          </a:p>
          <a:p>
            <a:pPr>
              <a:lnSpc>
                <a:spcPct val="150000"/>
              </a:lnSpc>
              <a:buFont typeface="Wingdings" pitchFamily="2" charset="2"/>
              <a:buChar char="q"/>
            </a:pPr>
            <a:r>
              <a:rPr lang="en-US"/>
              <a:t>   Put a dotted line under a non-finite clause in the extract – if you think there is one present</a:t>
            </a:r>
            <a:r>
              <a:rPr lang="en-US" sz="2000"/>
              <a:t>.</a:t>
            </a:r>
            <a:endParaRPr lang="en-GB"/>
          </a:p>
        </p:txBody>
      </p:sp>
      <p:sp>
        <p:nvSpPr>
          <p:cNvPr id="40963" name="TextBox 3"/>
          <p:cNvSpPr txBox="1">
            <a:spLocks noChangeArrowheads="1"/>
          </p:cNvSpPr>
          <p:nvPr/>
        </p:nvSpPr>
        <p:spPr bwMode="auto">
          <a:xfrm>
            <a:off x="415925" y="6165850"/>
            <a:ext cx="1008063" cy="460375"/>
          </a:xfrm>
          <a:prstGeom prst="rect">
            <a:avLst/>
          </a:prstGeom>
          <a:noFill/>
          <a:ln w="9525">
            <a:noFill/>
            <a:miter lim="800000"/>
            <a:headEnd/>
            <a:tailEnd/>
          </a:ln>
        </p:spPr>
        <p:txBody>
          <a:bodyPr>
            <a:spAutoFit/>
          </a:bodyPr>
          <a:lstStyle/>
          <a:p>
            <a:r>
              <a:rPr lang="en-GB" sz="2400">
                <a:sym typeface="Symbol" pitchFamily="18" charset="2"/>
                <a:hlinkClick r:id="rId2" action="ppaction://hlinksldjump"/>
              </a:rPr>
              <a:t></a:t>
            </a:r>
            <a:endParaRPr lang="en-GB"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GB" smtClean="0"/>
              <a:t>References</a:t>
            </a:r>
          </a:p>
        </p:txBody>
      </p:sp>
      <p:sp>
        <p:nvSpPr>
          <p:cNvPr id="41986" name="Content Placeholder 2"/>
          <p:cNvSpPr>
            <a:spLocks noGrp="1"/>
          </p:cNvSpPr>
          <p:nvPr>
            <p:ph idx="1"/>
          </p:nvPr>
        </p:nvSpPr>
        <p:spPr/>
        <p:txBody>
          <a:bodyPr/>
          <a:lstStyle/>
          <a:p>
            <a:pPr eaLnBrk="1" hangingPunct="1">
              <a:buFont typeface="Wingdings" pitchFamily="2" charset="2"/>
              <a:buNone/>
            </a:pPr>
            <a:r>
              <a:rPr lang="en-GB" sz="2000" smtClean="0"/>
              <a:t>Andrews, R. 2005  </a:t>
            </a:r>
            <a:r>
              <a:rPr lang="en-US" sz="2000" smtClean="0"/>
              <a:t>Knowledge about the Teaching of Sentence Grammar:  The state of play </a:t>
            </a:r>
            <a:r>
              <a:rPr lang="en-US" sz="2000" i="1" smtClean="0"/>
              <a:t>English Teaching: Practice and Critique </a:t>
            </a:r>
            <a:r>
              <a:rPr lang="en-US" sz="2000" smtClean="0"/>
              <a:t>4 (3) 69-76</a:t>
            </a:r>
            <a:endParaRPr lang="en-GB" sz="2000" smtClean="0"/>
          </a:p>
          <a:p>
            <a:pPr eaLnBrk="1" hangingPunct="1">
              <a:buFont typeface="Wingdings" pitchFamily="2" charset="2"/>
              <a:buNone/>
            </a:pPr>
            <a:r>
              <a:rPr lang="en-GB" sz="2000" smtClean="0"/>
              <a:t>Gordon, E. 2005 ‘Grammar in New Zealand schools: Two case studies’, </a:t>
            </a:r>
            <a:r>
              <a:rPr lang="en-GB" sz="2000" i="1" smtClean="0"/>
              <a:t>English Teaching: Practice and Critique, </a:t>
            </a:r>
            <a:r>
              <a:rPr lang="en-GB" sz="2000" smtClean="0"/>
              <a:t>4 (3) 48-68.</a:t>
            </a:r>
          </a:p>
          <a:p>
            <a:pPr eaLnBrk="1" hangingPunct="1">
              <a:buFont typeface="Wingdings" pitchFamily="2" charset="2"/>
              <a:buNone/>
            </a:pPr>
            <a:r>
              <a:rPr lang="en-GB" sz="2000" smtClean="0"/>
              <a:t>Hudson, D. 2005 </a:t>
            </a:r>
            <a:r>
              <a:rPr lang="en-US" sz="2000" smtClean="0"/>
              <a:t>Why Education needs Linguistics.  </a:t>
            </a:r>
            <a:r>
              <a:rPr lang="en-US" sz="2000" i="1" smtClean="0"/>
              <a:t>Journal of Linguistics  </a:t>
            </a:r>
            <a:r>
              <a:rPr lang="en-US" sz="2000" smtClean="0"/>
              <a:t>40  (1)  105-130.</a:t>
            </a:r>
            <a:endParaRPr lang="en-GB" sz="2000" smtClean="0"/>
          </a:p>
          <a:p>
            <a:pPr eaLnBrk="1" hangingPunct="1">
              <a:buFont typeface="Wingdings" pitchFamily="2" charset="2"/>
              <a:buNone/>
            </a:pPr>
            <a:r>
              <a:rPr lang="en-GB" sz="2000" smtClean="0"/>
              <a:t>Koln, M. and Hancock, C. 2005 The Story of English Grammar in US Schools,  </a:t>
            </a:r>
            <a:r>
              <a:rPr lang="en-GB" sz="2000" i="1" smtClean="0"/>
              <a:t>English Teaching: Practice and Critique  </a:t>
            </a:r>
            <a:r>
              <a:rPr lang="en-GB" sz="2000" smtClean="0"/>
              <a:t>4 (3) 11-31.</a:t>
            </a:r>
          </a:p>
          <a:p>
            <a:pPr eaLnBrk="1" hangingPunct="1">
              <a:buFont typeface="Wingdings" pitchFamily="2" charset="2"/>
              <a:buNone/>
            </a:pPr>
            <a:r>
              <a:rPr lang="en-US" sz="2000" smtClean="0"/>
              <a:t>QCA 1998  </a:t>
            </a:r>
            <a:r>
              <a:rPr lang="en-US" sz="2000" i="1" smtClean="0"/>
              <a:t>The Grammar Papers   </a:t>
            </a:r>
            <a:r>
              <a:rPr lang="en-US" sz="2000" smtClean="0"/>
              <a:t>London: QCA.</a:t>
            </a:r>
          </a:p>
          <a:p>
            <a:pPr eaLnBrk="1" hangingPunct="1">
              <a:buFont typeface="Wingdings" pitchFamily="2" charset="2"/>
              <a:buNone/>
            </a:pPr>
            <a:endParaRPr lang="en-GB" sz="2000" smtClean="0"/>
          </a:p>
          <a:p>
            <a:pPr eaLnBrk="1" hangingPunct="1">
              <a:buFont typeface="Wingdings" pitchFamily="2" charset="2"/>
              <a:buNone/>
            </a:pPr>
            <a:r>
              <a:rPr lang="en-GB" sz="2000" smtClean="0"/>
              <a:t>d.a.myhill@ex.ac.uk</a:t>
            </a:r>
          </a:p>
          <a:p>
            <a:pPr eaLnBrk="1" hangingPunct="1">
              <a:buFont typeface="Wingdings" pitchFamily="2" charset="2"/>
              <a:buNone/>
            </a:pPr>
            <a:endParaRPr lang="en-GB" sz="2000" smtClean="0"/>
          </a:p>
          <a:p>
            <a:pPr eaLnBrk="1" hangingPunct="1">
              <a:buFont typeface="Wingdings" pitchFamily="2" charset="2"/>
              <a:buNone/>
            </a:pPr>
            <a:endParaRPr lang="en-GB" sz="2000" smtClean="0"/>
          </a:p>
          <a:p>
            <a:pPr eaLnBrk="1" hangingPunct="1">
              <a:buFont typeface="Wingdings" pitchFamily="2" charset="2"/>
              <a:buNone/>
            </a:pPr>
            <a:endParaRPr lang="en-GB"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smtClean="0"/>
              <a:t>Linguistic Knowledge Concerns</a:t>
            </a:r>
          </a:p>
        </p:txBody>
      </p:sp>
      <p:sp>
        <p:nvSpPr>
          <p:cNvPr id="20482" name="Content Placeholder 2"/>
          <p:cNvSpPr>
            <a:spLocks noGrp="1"/>
          </p:cNvSpPr>
          <p:nvPr>
            <p:ph idx="1"/>
          </p:nvPr>
        </p:nvSpPr>
        <p:spPr>
          <a:xfrm>
            <a:off x="344488" y="1981200"/>
            <a:ext cx="9217025" cy="4876800"/>
          </a:xfrm>
        </p:spPr>
        <p:txBody>
          <a:bodyPr/>
          <a:lstStyle/>
          <a:p>
            <a:pPr eaLnBrk="1" hangingPunct="1">
              <a:lnSpc>
                <a:spcPts val="3000"/>
              </a:lnSpc>
            </a:pPr>
            <a:r>
              <a:rPr lang="en-US" sz="2000" smtClean="0"/>
              <a:t>There is a ‘s</a:t>
            </a:r>
            <a:r>
              <a:rPr lang="en-US" sz="2000" i="1" smtClean="0"/>
              <a:t>ignificant gap… in teachers’ knowledge and confidence in sentence grammar and this has implications for… the teaching of language and style in texts and pupils’ own writing’  </a:t>
            </a:r>
            <a:r>
              <a:rPr lang="en-US" sz="2000" smtClean="0"/>
              <a:t>(QCA 1998:35).</a:t>
            </a:r>
            <a:endParaRPr lang="en-GB" sz="2000" smtClean="0"/>
          </a:p>
          <a:p>
            <a:pPr eaLnBrk="1" hangingPunct="1">
              <a:lnSpc>
                <a:spcPts val="3000"/>
              </a:lnSpc>
            </a:pPr>
            <a:r>
              <a:rPr lang="en-GB" sz="2000" smtClean="0"/>
              <a:t> We have ‘</a:t>
            </a:r>
            <a:r>
              <a:rPr lang="en-US" sz="2000" i="1" smtClean="0"/>
              <a:t>far too few teachers of English with an adequate grounding in the linguistics of English</a:t>
            </a:r>
            <a:r>
              <a:rPr lang="en-US" sz="2000" smtClean="0"/>
              <a:t>’ (</a:t>
            </a:r>
            <a:r>
              <a:rPr lang="en-GB" sz="2000" smtClean="0"/>
              <a:t>Hudson 2004:106)</a:t>
            </a:r>
          </a:p>
          <a:p>
            <a:pPr eaLnBrk="1" hangingPunct="1">
              <a:lnSpc>
                <a:spcPts val="3000"/>
              </a:lnSpc>
            </a:pPr>
            <a:r>
              <a:rPr lang="en-GB" sz="2000" smtClean="0"/>
              <a:t>‘</a:t>
            </a:r>
            <a:r>
              <a:rPr lang="en-GB" sz="2000" i="1" smtClean="0"/>
              <a:t>Many teacher-training programs certify secondary English teachers without the students having had a single course in modern grammar. And it’s certainly possible that these new teachers had little or no grammar instruction in their own middle-school and high-school experiences’</a:t>
            </a:r>
            <a:r>
              <a:rPr lang="en-GB" sz="2000" smtClean="0"/>
              <a:t>. (Koln and Hancock 2005:106)</a:t>
            </a:r>
          </a:p>
          <a:p>
            <a:pPr eaLnBrk="1" hangingPunct="1">
              <a:lnSpc>
                <a:spcPts val="3000"/>
              </a:lnSpc>
            </a:pPr>
            <a:r>
              <a:rPr lang="en-GB" sz="2000" smtClean="0"/>
              <a:t>Gordon (2005:50) notes teachers in New Zealand recognized ‘</a:t>
            </a:r>
            <a:r>
              <a:rPr lang="en-GB" sz="2000" i="1" smtClean="0"/>
              <a:t>their own, inadequate linguistic knowledge’</a:t>
            </a:r>
            <a:r>
              <a:rPr lang="en-GB" sz="200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The Research Design</a:t>
            </a:r>
          </a:p>
        </p:txBody>
      </p:sp>
      <p:sp>
        <p:nvSpPr>
          <p:cNvPr id="21506" name="Content Placeholder 2"/>
          <p:cNvSpPr>
            <a:spLocks noGrp="1"/>
          </p:cNvSpPr>
          <p:nvPr>
            <p:ph sz="half" idx="1"/>
          </p:nvPr>
        </p:nvSpPr>
        <p:spPr>
          <a:xfrm>
            <a:off x="495300" y="1981200"/>
            <a:ext cx="8458200" cy="3886200"/>
          </a:xfrm>
        </p:spPr>
        <p:txBody>
          <a:bodyPr/>
          <a:lstStyle/>
          <a:p>
            <a:pPr algn="ctr" eaLnBrk="1" hangingPunct="1">
              <a:lnSpc>
                <a:spcPct val="150000"/>
              </a:lnSpc>
              <a:buFont typeface="Wingdings" pitchFamily="2" charset="2"/>
              <a:buNone/>
            </a:pPr>
            <a:r>
              <a:rPr lang="en-GB" sz="2000" smtClean="0"/>
              <a:t>RCT Cluster trial  +  Qualitative Study</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Three year study with one year intervention</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Better understanding of what, how and why </a:t>
            </a:r>
          </a:p>
          <a:p>
            <a:pPr algn="ctr" eaLnBrk="1" hangingPunct="1">
              <a:lnSpc>
                <a:spcPct val="150000"/>
              </a:lnSpc>
              <a:buFont typeface="Wingdings" pitchFamily="2" charset="2"/>
              <a:buNone/>
            </a:pPr>
            <a:r>
              <a:rPr lang="en-GB" sz="2000" smtClean="0"/>
              <a:t>grammar teaching ‘works’?</a:t>
            </a:r>
          </a:p>
        </p:txBody>
      </p:sp>
      <p:sp>
        <p:nvSpPr>
          <p:cNvPr id="5" name="Down Arrow 4"/>
          <p:cNvSpPr/>
          <p:nvPr/>
        </p:nvSpPr>
        <p:spPr>
          <a:xfrm>
            <a:off x="4452938" y="2786063"/>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Down Arrow 5"/>
          <p:cNvSpPr/>
          <p:nvPr/>
        </p:nvSpPr>
        <p:spPr>
          <a:xfrm>
            <a:off x="4524375" y="4357688"/>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GB" smtClean="0"/>
              <a:t>The sample</a:t>
            </a:r>
          </a:p>
        </p:txBody>
      </p:sp>
      <p:sp>
        <p:nvSpPr>
          <p:cNvPr id="22530" name="Content Placeholder 2"/>
          <p:cNvSpPr>
            <a:spLocks noGrp="1"/>
          </p:cNvSpPr>
          <p:nvPr>
            <p:ph idx="1"/>
          </p:nvPr>
        </p:nvSpPr>
        <p:spPr>
          <a:xfrm>
            <a:off x="452438" y="2000250"/>
            <a:ext cx="8858250" cy="4572000"/>
          </a:xfrm>
        </p:spPr>
        <p:txBody>
          <a:bodyPr/>
          <a:lstStyle/>
          <a:p>
            <a:pPr eaLnBrk="1" hangingPunct="1">
              <a:lnSpc>
                <a:spcPct val="150000"/>
              </a:lnSpc>
            </a:pPr>
            <a:r>
              <a:rPr lang="en-GB" sz="2000" smtClean="0"/>
              <a:t>32 schools from the South-West and the Midlands (England)</a:t>
            </a:r>
          </a:p>
          <a:p>
            <a:pPr eaLnBrk="1" hangingPunct="1">
              <a:lnSpc>
                <a:spcPct val="150000"/>
              </a:lnSpc>
            </a:pPr>
            <a:r>
              <a:rPr lang="en-GB" sz="2000" smtClean="0"/>
              <a:t>Random selection using Local Authority school lists and random number generator</a:t>
            </a:r>
          </a:p>
          <a:p>
            <a:pPr eaLnBrk="1" hangingPunct="1">
              <a:lnSpc>
                <a:spcPct val="150000"/>
              </a:lnSpc>
            </a:pPr>
            <a:r>
              <a:rPr lang="en-GB" sz="2000" smtClean="0"/>
              <a:t>One class of 12-13 year olds in each school as the student sample</a:t>
            </a:r>
          </a:p>
          <a:p>
            <a:pPr eaLnBrk="1" hangingPunct="1">
              <a:lnSpc>
                <a:spcPct val="150000"/>
              </a:lnSpc>
            </a:pPr>
            <a:r>
              <a:rPr lang="en-GB" sz="2000" smtClean="0"/>
              <a:t>32 focus students (one per school, stratified by gender)</a:t>
            </a:r>
          </a:p>
          <a:p>
            <a:pPr eaLnBrk="1" hangingPunct="1">
              <a:lnSpc>
                <a:spcPct val="150000"/>
              </a:lnSpc>
            </a:pPr>
            <a:r>
              <a:rPr lang="en-GB" sz="2000" smtClean="0"/>
              <a:t>32 participating teachers (one per school)</a:t>
            </a:r>
          </a:p>
          <a:p>
            <a:pPr eaLnBrk="1" hangingPunct="1">
              <a:lnSpc>
                <a:spcPct val="150000"/>
              </a:lnSpc>
            </a:pPr>
            <a:r>
              <a:rPr lang="en-GB" sz="2000" smtClean="0"/>
              <a:t>Qualitative data comprised: 96 teacher interviews; 96 student interviews; and 96 lesson observations, plus writing samples.</a:t>
            </a:r>
          </a:p>
          <a:p>
            <a:pPr eaLnBrk="1" hangingPunct="1">
              <a:lnSpc>
                <a:spcPct val="150000"/>
              </a:lnSpc>
              <a:buFont typeface="Wingdings" pitchFamily="2" charset="2"/>
              <a:buNone/>
            </a:pPr>
            <a:endParaRPr lang="en-GB"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The Intervention</a:t>
            </a:r>
          </a:p>
        </p:txBody>
      </p:sp>
      <p:sp>
        <p:nvSpPr>
          <p:cNvPr id="24578" name="Content Placeholder 2"/>
          <p:cNvSpPr>
            <a:spLocks noGrp="1"/>
          </p:cNvSpPr>
          <p:nvPr>
            <p:ph idx="1"/>
          </p:nvPr>
        </p:nvSpPr>
        <p:spPr/>
        <p:txBody>
          <a:bodyPr/>
          <a:lstStyle/>
          <a:p>
            <a:pPr eaLnBrk="1" hangingPunct="1">
              <a:lnSpc>
                <a:spcPct val="150000"/>
              </a:lnSpc>
            </a:pPr>
            <a:r>
              <a:rPr lang="en-GB" sz="2000" smtClean="0"/>
              <a:t>3 Schemes of Work designed for the research</a:t>
            </a:r>
          </a:p>
          <a:p>
            <a:pPr eaLnBrk="1" hangingPunct="1">
              <a:lnSpc>
                <a:spcPct val="150000"/>
              </a:lnSpc>
            </a:pPr>
            <a:r>
              <a:rPr lang="en-GB" sz="2000" smtClean="0"/>
              <a:t>Each scheme focused on a different genre: Narrative Fiction; Argument;  Poetry. </a:t>
            </a:r>
          </a:p>
          <a:p>
            <a:pPr eaLnBrk="1" hangingPunct="1">
              <a:lnSpc>
                <a:spcPct val="150000"/>
              </a:lnSpc>
            </a:pPr>
            <a:r>
              <a:rPr lang="en-GB" sz="2000" smtClean="0"/>
              <a:t>Each scheme written to cover 3 weeks: one scheme taught per term</a:t>
            </a:r>
          </a:p>
          <a:p>
            <a:pPr eaLnBrk="1" hangingPunct="1">
              <a:lnSpc>
                <a:spcPct val="150000"/>
              </a:lnSpc>
            </a:pPr>
            <a:r>
              <a:rPr lang="en-GB" sz="2000" smtClean="0"/>
              <a:t>Contextualised grammar teaching embedded into each scheme</a:t>
            </a:r>
          </a:p>
          <a:p>
            <a:pPr eaLnBrk="1" hangingPunct="1">
              <a:lnSpc>
                <a:spcPct val="150000"/>
              </a:lnSpc>
              <a:buFont typeface="Wingdings" pitchFamily="2" charset="2"/>
              <a:buNone/>
            </a:pPr>
            <a:r>
              <a:rPr lang="en-GB" sz="2000" smtClean="0"/>
              <a:t>      eg exploring how use of first or third person in narrative alters viewpoint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GB" smtClean="0"/>
              <a:t>Linguistic Subject Knowledge</a:t>
            </a:r>
          </a:p>
        </p:txBody>
      </p:sp>
      <p:sp>
        <p:nvSpPr>
          <p:cNvPr id="25602" name="Content Placeholder 2"/>
          <p:cNvSpPr>
            <a:spLocks noGrp="1"/>
          </p:cNvSpPr>
          <p:nvPr>
            <p:ph idx="1"/>
          </p:nvPr>
        </p:nvSpPr>
        <p:spPr/>
        <p:txBody>
          <a:bodyPr/>
          <a:lstStyle/>
          <a:p>
            <a:pPr eaLnBrk="1" hangingPunct="1">
              <a:lnSpc>
                <a:spcPct val="150000"/>
              </a:lnSpc>
              <a:spcBef>
                <a:spcPts val="600"/>
              </a:spcBef>
            </a:pPr>
            <a:r>
              <a:rPr lang="en-GB" sz="2000" smtClean="0"/>
              <a:t>Teachers undertook a ‘grammar test’ (</a:t>
            </a:r>
            <a:r>
              <a:rPr lang="en-GB" sz="2000" smtClean="0">
                <a:hlinkClick r:id="rId2" action="ppaction://hlinksldjump"/>
              </a:rPr>
              <a:t>LSK): </a:t>
            </a:r>
            <a:r>
              <a:rPr lang="en-GB" sz="2000" smtClean="0"/>
              <a:t>testing their ability to identify word classes and syntactical structures in an authentic text  </a:t>
            </a:r>
          </a:p>
          <a:p>
            <a:pPr eaLnBrk="1" hangingPunct="1">
              <a:lnSpc>
                <a:spcPct val="150000"/>
              </a:lnSpc>
              <a:spcBef>
                <a:spcPts val="600"/>
              </a:spcBef>
            </a:pPr>
            <a:r>
              <a:rPr lang="en-GB" sz="2000" smtClean="0"/>
              <a:t>Sample divided so that those with strong LSK were evenly divided between groups, then rest of teachers randomly allocated to intervention or comparison group.</a:t>
            </a:r>
          </a:p>
          <a:p>
            <a:pPr eaLnBrk="1" hangingPunct="1"/>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60512" y="1844824"/>
          <a:ext cx="8784976"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txBox="1">
            <a:spLocks/>
          </p:cNvSpPr>
          <p:nvPr/>
        </p:nvSpPr>
        <p:spPr>
          <a:xfrm>
            <a:off x="495300" y="457200"/>
            <a:ext cx="8915400" cy="1371600"/>
          </a:xfrm>
          <a:prstGeom prst="rect">
            <a:avLst/>
          </a:prstGeom>
        </p:spPr>
        <p:txBody>
          <a:bodyPr/>
          <a:lstStyle/>
          <a:p>
            <a:pPr>
              <a:defRPr/>
            </a:pPr>
            <a:r>
              <a:rPr lang="en-GB" sz="4400" kern="0" dirty="0">
                <a:latin typeface="+mj-lt"/>
                <a:ea typeface="+mj-ea"/>
                <a:cs typeface="+mj-cs"/>
              </a:rPr>
              <a:t>LSK Test Results</a:t>
            </a:r>
            <a:endParaRPr lang="en-GB" sz="4400" kern="0" dirty="0">
              <a:latin typeface="+mj-lt"/>
              <a:ea typeface="+mj-ea"/>
              <a:cs typeface="+mj-cs"/>
            </a:endParaRPr>
          </a:p>
        </p:txBody>
      </p:sp>
      <p:sp>
        <p:nvSpPr>
          <p:cNvPr id="26627" name="TextBox 3"/>
          <p:cNvSpPr txBox="1">
            <a:spLocks noChangeArrowheads="1"/>
          </p:cNvSpPr>
          <p:nvPr/>
        </p:nvSpPr>
        <p:spPr bwMode="auto">
          <a:xfrm>
            <a:off x="6176963" y="1052513"/>
            <a:ext cx="2663825" cy="646112"/>
          </a:xfrm>
          <a:prstGeom prst="rect">
            <a:avLst/>
          </a:prstGeom>
          <a:noFill/>
          <a:ln w="9525">
            <a:noFill/>
            <a:miter lim="800000"/>
            <a:headEnd/>
            <a:tailEnd/>
          </a:ln>
        </p:spPr>
        <p:txBody>
          <a:bodyPr>
            <a:spAutoFit/>
          </a:bodyPr>
          <a:lstStyle/>
          <a:p>
            <a:r>
              <a:rPr lang="en-GB"/>
              <a:t>Mean: 60.0%</a:t>
            </a:r>
          </a:p>
          <a:p>
            <a:r>
              <a:rPr lang="en-GB"/>
              <a:t>SD: 15.8%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Project Results</a:t>
            </a:r>
          </a:p>
        </p:txBody>
      </p:sp>
      <p:sp>
        <p:nvSpPr>
          <p:cNvPr id="28674" name="Content Placeholder 2"/>
          <p:cNvSpPr>
            <a:spLocks noGrp="1"/>
          </p:cNvSpPr>
          <p:nvPr>
            <p:ph idx="1"/>
          </p:nvPr>
        </p:nvSpPr>
        <p:spPr>
          <a:xfrm>
            <a:off x="495300" y="1981200"/>
            <a:ext cx="8915400" cy="1735138"/>
          </a:xfrm>
        </p:spPr>
        <p:txBody>
          <a:bodyPr/>
          <a:lstStyle/>
          <a:p>
            <a:pPr eaLnBrk="1" hangingPunct="1"/>
            <a:endParaRPr lang="en-GB" smtClean="0"/>
          </a:p>
          <a:p>
            <a:pPr eaLnBrk="1" hangingPunct="1"/>
            <a:endParaRPr lang="en-GB" smtClean="0"/>
          </a:p>
        </p:txBody>
      </p:sp>
      <p:sp>
        <p:nvSpPr>
          <p:cNvPr id="28675" name="TextBox 3"/>
          <p:cNvSpPr txBox="1">
            <a:spLocks noChangeArrowheads="1"/>
          </p:cNvSpPr>
          <p:nvPr/>
        </p:nvSpPr>
        <p:spPr bwMode="auto">
          <a:xfrm>
            <a:off x="488950" y="1916113"/>
            <a:ext cx="8280400" cy="1463675"/>
          </a:xfrm>
          <a:prstGeom prst="rect">
            <a:avLst/>
          </a:prstGeom>
          <a:noFill/>
          <a:ln w="9525">
            <a:noFill/>
            <a:miter lim="800000"/>
            <a:headEnd/>
            <a:tailEnd/>
          </a:ln>
        </p:spPr>
        <p:txBody>
          <a:bodyPr>
            <a:spAutoFit/>
          </a:bodyPr>
          <a:lstStyle/>
          <a:p>
            <a:pPr>
              <a:lnSpc>
                <a:spcPct val="150000"/>
              </a:lnSpc>
              <a:buFont typeface="Wingdings" pitchFamily="2" charset="2"/>
              <a:buChar char="q"/>
            </a:pPr>
            <a:r>
              <a:rPr lang="en-GB" sz="2000"/>
              <a:t>  Two sample t-test: significant  (p &lt; 0.001) positive effect size of 1.53 </a:t>
            </a:r>
          </a:p>
          <a:p>
            <a:pPr>
              <a:lnSpc>
                <a:spcPct val="150000"/>
              </a:lnSpc>
              <a:buFont typeface="Wingdings" pitchFamily="2" charset="2"/>
              <a:buNone/>
            </a:pPr>
            <a:r>
              <a:rPr lang="en-GB" sz="2000"/>
              <a:t>      for intervention.</a:t>
            </a:r>
          </a:p>
          <a:p>
            <a:pPr>
              <a:lnSpc>
                <a:spcPct val="150000"/>
              </a:lnSpc>
              <a:buFont typeface="Wingdings" pitchFamily="2" charset="2"/>
              <a:buChar char="q"/>
            </a:pPr>
            <a:r>
              <a:rPr lang="en-GB" sz="2000"/>
              <a:t>   Teacher LSK was a mediating factor: </a:t>
            </a:r>
          </a:p>
        </p:txBody>
      </p:sp>
      <p:graphicFrame>
        <p:nvGraphicFramePr>
          <p:cNvPr id="5" name="Table 4"/>
          <p:cNvGraphicFramePr>
            <a:graphicFrameLocks noGrp="1"/>
          </p:cNvGraphicFramePr>
          <p:nvPr/>
        </p:nvGraphicFramePr>
        <p:xfrm>
          <a:off x="488950" y="3933825"/>
          <a:ext cx="8351838" cy="741363"/>
        </p:xfrm>
        <a:graphic>
          <a:graphicData uri="http://schemas.openxmlformats.org/drawingml/2006/table">
            <a:tbl>
              <a:tblPr firstRow="1" bandRow="1">
                <a:tableStyleId>{5C22544A-7EE6-4342-B048-85BDC9FD1C3A}</a:tableStyleId>
              </a:tblPr>
              <a:tblGrid>
                <a:gridCol w="1670586"/>
                <a:gridCol w="1670586"/>
                <a:gridCol w="1670586"/>
                <a:gridCol w="1670586"/>
                <a:gridCol w="1670586"/>
              </a:tblGrid>
              <a:tr h="370840">
                <a:tc>
                  <a:txBody>
                    <a:bodyPr/>
                    <a:lstStyle/>
                    <a:p>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t>estimate</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t>standard error</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t>t- value</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smtClean="0"/>
                        <a:t>p value</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dirty="0" smtClean="0"/>
                        <a:t>Teacher LSK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0.5817</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(0.2760)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(2.108)</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(&lt;0.050)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1563</TotalTime>
  <Words>1338</Words>
  <Application>Microsoft Office PowerPoint</Application>
  <PresentationFormat>A4 Paper (210x297 mm)</PresentationFormat>
  <Paragraphs>142</Paragraphs>
  <Slides>21</Slides>
  <Notes>5</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21</vt:i4>
      </vt:variant>
    </vt:vector>
  </HeadingPairs>
  <TitlesOfParts>
    <vt:vector size="28" baseType="lpstr">
      <vt:lpstr>Arial</vt:lpstr>
      <vt:lpstr>Wingdings</vt:lpstr>
      <vt:lpstr>Arial Black</vt:lpstr>
      <vt:lpstr>Times New Roman</vt:lpstr>
      <vt:lpstr>Symbol</vt:lpstr>
      <vt:lpstr>Pixel</vt:lpstr>
      <vt:lpstr>Pixel</vt:lpstr>
      <vt:lpstr>Slide 1</vt:lpstr>
      <vt:lpstr>Framing the Research Problem</vt:lpstr>
      <vt:lpstr>Linguistic Knowledge Concerns</vt:lpstr>
      <vt:lpstr>The Research Design</vt:lpstr>
      <vt:lpstr>The sample</vt:lpstr>
      <vt:lpstr>The Intervention</vt:lpstr>
      <vt:lpstr>Linguistic Subject Knowledge</vt:lpstr>
      <vt:lpstr>Slide 8</vt:lpstr>
      <vt:lpstr>Project Results</vt:lpstr>
      <vt:lpstr>Meaningless grammar</vt:lpstr>
      <vt:lpstr>Linguistic imprecision</vt:lpstr>
      <vt:lpstr>Semantic Definitions</vt:lpstr>
      <vt:lpstr>Semantic Definitions</vt:lpstr>
      <vt:lpstr>Student Wisdom</vt:lpstr>
      <vt:lpstr>Syntactical Confusion</vt:lpstr>
      <vt:lpstr>Constructive Feedback</vt:lpstr>
      <vt:lpstr>Focused tasks</vt:lpstr>
      <vt:lpstr>Linguistic Subject Knowledge</vt:lpstr>
      <vt:lpstr>Implications for Teaching Writing</vt:lpstr>
      <vt:lpstr>Slide 20</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damyhill</cp:lastModifiedBy>
  <cp:revision>215</cp:revision>
  <dcterms:created xsi:type="dcterms:W3CDTF">2006-06-23T08:27:44Z</dcterms:created>
  <dcterms:modified xsi:type="dcterms:W3CDTF">2011-02-20T12:13:49Z</dcterms:modified>
</cp:coreProperties>
</file>