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1"/>
  </p:notesMasterIdLst>
  <p:sldIdLst>
    <p:sldId id="256" r:id="rId2"/>
    <p:sldId id="257" r:id="rId3"/>
    <p:sldId id="258" r:id="rId4"/>
    <p:sldId id="259" r:id="rId5"/>
    <p:sldId id="271" r:id="rId6"/>
    <p:sldId id="260" r:id="rId7"/>
    <p:sldId id="273" r:id="rId8"/>
    <p:sldId id="272" r:id="rId9"/>
    <p:sldId id="261" r:id="rId10"/>
    <p:sldId id="262" r:id="rId11"/>
    <p:sldId id="276" r:id="rId12"/>
    <p:sldId id="277" r:id="rId13"/>
    <p:sldId id="278" r:id="rId14"/>
    <p:sldId id="275" r:id="rId15"/>
    <p:sldId id="264" r:id="rId16"/>
    <p:sldId id="268" r:id="rId17"/>
    <p:sldId id="269" r:id="rId18"/>
    <p:sldId id="270" r:id="rId19"/>
    <p:sldId id="267"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CC"/>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4" d="100"/>
          <a:sy n="74" d="100"/>
        </p:scale>
        <p:origin x="-486"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BCA3CBF-3E6F-4BBE-9C57-8E3009D0C336}" type="datetimeFigureOut">
              <a:rPr lang="en-GB" smtClean="0"/>
              <a:pPr/>
              <a:t>05/09/2010</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3E40826-ECDC-41B3-BE3F-9B40AE1D1FC2}" type="slidenum">
              <a:rPr lang="en-GB" smtClean="0"/>
              <a:pPr/>
              <a:t>‹#›</a:t>
            </a:fld>
            <a:endParaRPr lang="en-GB"/>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This presentation links with other presentation in conference; but is exploring the theoretical principles behind grammar in writing instruction</a:t>
            </a:r>
            <a:endParaRPr lang="en-GB" dirty="0"/>
          </a:p>
        </p:txBody>
      </p:sp>
      <p:sp>
        <p:nvSpPr>
          <p:cNvPr id="4" name="Slide Number Placeholder 3"/>
          <p:cNvSpPr>
            <a:spLocks noGrp="1"/>
          </p:cNvSpPr>
          <p:nvPr>
            <p:ph type="sldNum" sz="quarter" idx="10"/>
          </p:nvPr>
        </p:nvSpPr>
        <p:spPr/>
        <p:txBody>
          <a:bodyPr/>
          <a:lstStyle/>
          <a:p>
            <a:fld id="{E3E40826-ECDC-41B3-BE3F-9B40AE1D1FC2}" type="slidenum">
              <a:rPr lang="en-GB" smtClean="0"/>
              <a:pPr/>
              <a:t>2</a:t>
            </a:fld>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Note that it tends to be Anglophone</a:t>
            </a:r>
            <a:endParaRPr lang="en-GB" dirty="0"/>
          </a:p>
        </p:txBody>
      </p:sp>
      <p:sp>
        <p:nvSpPr>
          <p:cNvPr id="4" name="Slide Number Placeholder 3"/>
          <p:cNvSpPr>
            <a:spLocks noGrp="1"/>
          </p:cNvSpPr>
          <p:nvPr>
            <p:ph type="sldNum" sz="quarter" idx="10"/>
          </p:nvPr>
        </p:nvSpPr>
        <p:spPr/>
        <p:txBody>
          <a:bodyPr/>
          <a:lstStyle/>
          <a:p>
            <a:fld id="{E3E40826-ECDC-41B3-BE3F-9B40AE1D1FC2}" type="slidenum">
              <a:rPr lang="en-GB" smtClean="0"/>
              <a:pPr/>
              <a:t>4</a:t>
            </a:fld>
            <a:endParaRPr lang="en-GB"/>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They identify six aspects of design: linguistic, visual, multimodal, audio, gestural, spatial, each with their own grammars. Not just about writing.</a:t>
            </a:r>
            <a:endParaRPr lang="en-GB" dirty="0"/>
          </a:p>
        </p:txBody>
      </p:sp>
      <p:sp>
        <p:nvSpPr>
          <p:cNvPr id="4" name="Slide Number Placeholder 3"/>
          <p:cNvSpPr>
            <a:spLocks noGrp="1"/>
          </p:cNvSpPr>
          <p:nvPr>
            <p:ph type="sldNum" sz="quarter" idx="10"/>
          </p:nvPr>
        </p:nvSpPr>
        <p:spPr/>
        <p:txBody>
          <a:bodyPr/>
          <a:lstStyle/>
          <a:p>
            <a:fld id="{E3E40826-ECDC-41B3-BE3F-9B40AE1D1FC2}" type="slidenum">
              <a:rPr lang="en-GB" smtClean="0"/>
              <a:pPr/>
              <a:t>11</a:t>
            </a:fld>
            <a:endParaRPr lang="en-GB"/>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Expert writers – time and complexity; not about language </a:t>
            </a:r>
            <a:r>
              <a:rPr lang="en-GB" dirty="0" err="1" smtClean="0"/>
              <a:t>prodction</a:t>
            </a:r>
            <a:r>
              <a:rPr lang="en-GB" dirty="0" smtClean="0"/>
              <a:t> but about decision-making and making text meet </a:t>
            </a:r>
            <a:r>
              <a:rPr lang="en-GB" dirty="0" err="1" smtClean="0"/>
              <a:t>rhetoricial</a:t>
            </a:r>
            <a:r>
              <a:rPr lang="en-GB" dirty="0" smtClean="0"/>
              <a:t> goals</a:t>
            </a:r>
            <a:endParaRPr lang="en-GB" dirty="0"/>
          </a:p>
        </p:txBody>
      </p:sp>
      <p:sp>
        <p:nvSpPr>
          <p:cNvPr id="4" name="Slide Number Placeholder 3"/>
          <p:cNvSpPr>
            <a:spLocks noGrp="1"/>
          </p:cNvSpPr>
          <p:nvPr>
            <p:ph type="sldNum" sz="quarter" idx="10"/>
          </p:nvPr>
        </p:nvSpPr>
        <p:spPr/>
        <p:txBody>
          <a:bodyPr/>
          <a:lstStyle/>
          <a:p>
            <a:fld id="{E3E40826-ECDC-41B3-BE3F-9B40AE1D1FC2}" type="slidenum">
              <a:rPr lang="en-GB" smtClean="0"/>
              <a:pPr/>
              <a:t>12</a:t>
            </a:fld>
            <a:endParaRPr lang="en-GB"/>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E3E40826-ECDC-41B3-BE3F-9B40AE1D1FC2}" type="slidenum">
              <a:rPr lang="en-GB" smtClean="0"/>
              <a:pPr/>
              <a:t>13</a:t>
            </a:fld>
            <a:endParaRPr lang="en-GB"/>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Note no </a:t>
            </a:r>
            <a:r>
              <a:rPr lang="en-GB" dirty="0" err="1" smtClean="0"/>
              <a:t>metalanguage</a:t>
            </a:r>
            <a:r>
              <a:rPr lang="en-GB" dirty="0" smtClean="0"/>
              <a:t>, but </a:t>
            </a:r>
            <a:r>
              <a:rPr lang="en-GB" dirty="0" err="1" smtClean="0"/>
              <a:t>metalinguistic</a:t>
            </a:r>
            <a:r>
              <a:rPr lang="en-GB" dirty="0" smtClean="0"/>
              <a:t> awareness</a:t>
            </a:r>
            <a:endParaRPr lang="en-GB" dirty="0"/>
          </a:p>
        </p:txBody>
      </p:sp>
      <p:sp>
        <p:nvSpPr>
          <p:cNvPr id="4" name="Slide Number Placeholder 3"/>
          <p:cNvSpPr>
            <a:spLocks noGrp="1"/>
          </p:cNvSpPr>
          <p:nvPr>
            <p:ph type="sldNum" sz="quarter" idx="10"/>
          </p:nvPr>
        </p:nvSpPr>
        <p:spPr/>
        <p:txBody>
          <a:bodyPr/>
          <a:lstStyle/>
          <a:p>
            <a:fld id="{E3E40826-ECDC-41B3-BE3F-9B40AE1D1FC2}" type="slidenum">
              <a:rPr lang="en-GB" smtClean="0"/>
              <a:pPr/>
              <a:t>17</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A9807E8E-E540-4E10-8F73-EF7D07A462D0}" type="datetimeFigureOut">
              <a:rPr lang="en-GB" smtClean="0"/>
              <a:pPr/>
              <a:t>05/09/2010</a:t>
            </a:fld>
            <a:endParaRPr lang="en-GB"/>
          </a:p>
        </p:txBody>
      </p:sp>
      <p:sp>
        <p:nvSpPr>
          <p:cNvPr id="20" name="Footer Placeholder 19"/>
          <p:cNvSpPr>
            <a:spLocks noGrp="1"/>
          </p:cNvSpPr>
          <p:nvPr>
            <p:ph type="ftr" sz="quarter" idx="11"/>
          </p:nvPr>
        </p:nvSpPr>
        <p:spPr/>
        <p:txBody>
          <a:bodyPr/>
          <a:lstStyle>
            <a:extLst/>
          </a:lstStyle>
          <a:p>
            <a:endParaRPr lang="en-GB"/>
          </a:p>
        </p:txBody>
      </p:sp>
      <p:sp>
        <p:nvSpPr>
          <p:cNvPr id="10" name="Slide Number Placeholder 9"/>
          <p:cNvSpPr>
            <a:spLocks noGrp="1"/>
          </p:cNvSpPr>
          <p:nvPr>
            <p:ph type="sldNum" sz="quarter" idx="12"/>
          </p:nvPr>
        </p:nvSpPr>
        <p:spPr/>
        <p:txBody>
          <a:bodyPr/>
          <a:lstStyle>
            <a:extLst/>
          </a:lstStyle>
          <a:p>
            <a:fld id="{087A8A17-0077-40E5-9E51-C018F46894E5}" type="slidenum">
              <a:rPr lang="en-GB" smtClean="0"/>
              <a:pPr/>
              <a:t>‹#›</a:t>
            </a:fld>
            <a:endParaRPr lang="en-GB"/>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9807E8E-E540-4E10-8F73-EF7D07A462D0}" type="datetimeFigureOut">
              <a:rPr lang="en-GB" smtClean="0"/>
              <a:pPr/>
              <a:t>05/09/2010</a:t>
            </a:fld>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087A8A17-0077-40E5-9E51-C018F46894E5}"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9807E8E-E540-4E10-8F73-EF7D07A462D0}" type="datetimeFigureOut">
              <a:rPr lang="en-GB" smtClean="0"/>
              <a:pPr/>
              <a:t>05/09/2010</a:t>
            </a:fld>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087A8A17-0077-40E5-9E51-C018F46894E5}"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9807E8E-E540-4E10-8F73-EF7D07A462D0}" type="datetimeFigureOut">
              <a:rPr lang="en-GB" smtClean="0"/>
              <a:pPr/>
              <a:t>05/09/2010</a:t>
            </a:fld>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087A8A17-0077-40E5-9E51-C018F46894E5}"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A9807E8E-E540-4E10-8F73-EF7D07A462D0}" type="datetimeFigureOut">
              <a:rPr lang="en-GB" smtClean="0"/>
              <a:pPr/>
              <a:t>05/09/2010</a:t>
            </a:fld>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087A8A17-0077-40E5-9E51-C018F46894E5}" type="slidenum">
              <a:rPr lang="en-GB" smtClean="0"/>
              <a:pPr/>
              <a:t>‹#›</a:t>
            </a:fld>
            <a:endParaRPr lang="en-GB"/>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A9807E8E-E540-4E10-8F73-EF7D07A462D0}" type="datetimeFigureOut">
              <a:rPr lang="en-GB" smtClean="0"/>
              <a:pPr/>
              <a:t>05/09/2010</a:t>
            </a:fld>
            <a:endParaRPr lang="en-GB"/>
          </a:p>
        </p:txBody>
      </p:sp>
      <p:sp>
        <p:nvSpPr>
          <p:cNvPr id="6" name="Footer Placeholder 5"/>
          <p:cNvSpPr>
            <a:spLocks noGrp="1"/>
          </p:cNvSpPr>
          <p:nvPr>
            <p:ph type="ftr" sz="quarter" idx="11"/>
          </p:nvPr>
        </p:nvSpPr>
        <p:spPr/>
        <p:txBody>
          <a:bodyPr/>
          <a:lstStyle>
            <a:extLst/>
          </a:lstStyle>
          <a:p>
            <a:endParaRPr lang="en-GB"/>
          </a:p>
        </p:txBody>
      </p:sp>
      <p:sp>
        <p:nvSpPr>
          <p:cNvPr id="7" name="Slide Number Placeholder 6"/>
          <p:cNvSpPr>
            <a:spLocks noGrp="1"/>
          </p:cNvSpPr>
          <p:nvPr>
            <p:ph type="sldNum" sz="quarter" idx="12"/>
          </p:nvPr>
        </p:nvSpPr>
        <p:spPr/>
        <p:txBody>
          <a:bodyPr/>
          <a:lstStyle>
            <a:extLst/>
          </a:lstStyle>
          <a:p>
            <a:fld id="{087A8A17-0077-40E5-9E51-C018F46894E5}"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A9807E8E-E540-4E10-8F73-EF7D07A462D0}" type="datetimeFigureOut">
              <a:rPr lang="en-GB" smtClean="0"/>
              <a:pPr/>
              <a:t>05/09/2010</a:t>
            </a:fld>
            <a:endParaRPr lang="en-GB"/>
          </a:p>
        </p:txBody>
      </p:sp>
      <p:sp>
        <p:nvSpPr>
          <p:cNvPr id="8" name="Footer Placeholder 7"/>
          <p:cNvSpPr>
            <a:spLocks noGrp="1"/>
          </p:cNvSpPr>
          <p:nvPr>
            <p:ph type="ftr" sz="quarter" idx="11"/>
          </p:nvPr>
        </p:nvSpPr>
        <p:spPr/>
        <p:txBody>
          <a:bodyPr/>
          <a:lstStyle>
            <a:extLst/>
          </a:lstStyle>
          <a:p>
            <a:endParaRPr lang="en-GB"/>
          </a:p>
        </p:txBody>
      </p:sp>
      <p:sp>
        <p:nvSpPr>
          <p:cNvPr id="9" name="Slide Number Placeholder 8"/>
          <p:cNvSpPr>
            <a:spLocks noGrp="1"/>
          </p:cNvSpPr>
          <p:nvPr>
            <p:ph type="sldNum" sz="quarter" idx="12"/>
          </p:nvPr>
        </p:nvSpPr>
        <p:spPr/>
        <p:txBody>
          <a:bodyPr/>
          <a:lstStyle>
            <a:extLst/>
          </a:lstStyle>
          <a:p>
            <a:fld id="{087A8A17-0077-40E5-9E51-C018F46894E5}"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A9807E8E-E540-4E10-8F73-EF7D07A462D0}" type="datetimeFigureOut">
              <a:rPr lang="en-GB" smtClean="0"/>
              <a:pPr/>
              <a:t>05/09/2010</a:t>
            </a:fld>
            <a:endParaRPr lang="en-GB"/>
          </a:p>
        </p:txBody>
      </p:sp>
      <p:sp>
        <p:nvSpPr>
          <p:cNvPr id="4" name="Footer Placeholder 3"/>
          <p:cNvSpPr>
            <a:spLocks noGrp="1"/>
          </p:cNvSpPr>
          <p:nvPr>
            <p:ph type="ftr" sz="quarter" idx="11"/>
          </p:nvPr>
        </p:nvSpPr>
        <p:spPr/>
        <p:txBody>
          <a:bodyPr/>
          <a:lstStyle>
            <a:extLst/>
          </a:lstStyle>
          <a:p>
            <a:endParaRPr lang="en-GB"/>
          </a:p>
        </p:txBody>
      </p:sp>
      <p:sp>
        <p:nvSpPr>
          <p:cNvPr id="5" name="Slide Number Placeholder 4"/>
          <p:cNvSpPr>
            <a:spLocks noGrp="1"/>
          </p:cNvSpPr>
          <p:nvPr>
            <p:ph type="sldNum" sz="quarter" idx="12"/>
          </p:nvPr>
        </p:nvSpPr>
        <p:spPr/>
        <p:txBody>
          <a:bodyPr/>
          <a:lstStyle>
            <a:extLst/>
          </a:lstStyle>
          <a:p>
            <a:fld id="{087A8A17-0077-40E5-9E51-C018F46894E5}"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A9807E8E-E540-4E10-8F73-EF7D07A462D0}" type="datetimeFigureOut">
              <a:rPr lang="en-GB" smtClean="0"/>
              <a:pPr/>
              <a:t>05/09/2010</a:t>
            </a:fld>
            <a:endParaRPr lang="en-GB"/>
          </a:p>
        </p:txBody>
      </p:sp>
      <p:sp>
        <p:nvSpPr>
          <p:cNvPr id="3" name="Footer Placeholder 2"/>
          <p:cNvSpPr>
            <a:spLocks noGrp="1"/>
          </p:cNvSpPr>
          <p:nvPr>
            <p:ph type="ftr" sz="quarter" idx="11"/>
          </p:nvPr>
        </p:nvSpPr>
        <p:spPr/>
        <p:txBody>
          <a:bodyPr/>
          <a:lstStyle>
            <a:extLst/>
          </a:lstStyle>
          <a:p>
            <a:endParaRPr lang="en-GB"/>
          </a:p>
        </p:txBody>
      </p:sp>
      <p:sp>
        <p:nvSpPr>
          <p:cNvPr id="4" name="Slide Number Placeholder 3"/>
          <p:cNvSpPr>
            <a:spLocks noGrp="1"/>
          </p:cNvSpPr>
          <p:nvPr>
            <p:ph type="sldNum" sz="quarter" idx="12"/>
          </p:nvPr>
        </p:nvSpPr>
        <p:spPr/>
        <p:txBody>
          <a:bodyPr/>
          <a:lstStyle>
            <a:extLst/>
          </a:lstStyle>
          <a:p>
            <a:fld id="{087A8A17-0077-40E5-9E51-C018F46894E5}" type="slidenum">
              <a:rPr lang="en-GB" smtClean="0"/>
              <a:pPr/>
              <a:t>‹#›</a:t>
            </a:fld>
            <a:endParaRPr lang="en-GB"/>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A9807E8E-E540-4E10-8F73-EF7D07A462D0}" type="datetimeFigureOut">
              <a:rPr lang="en-GB" smtClean="0"/>
              <a:pPr/>
              <a:t>05/09/2010</a:t>
            </a:fld>
            <a:endParaRPr lang="en-GB"/>
          </a:p>
        </p:txBody>
      </p:sp>
      <p:sp>
        <p:nvSpPr>
          <p:cNvPr id="6" name="Footer Placeholder 5"/>
          <p:cNvSpPr>
            <a:spLocks noGrp="1"/>
          </p:cNvSpPr>
          <p:nvPr>
            <p:ph type="ftr" sz="quarter" idx="11"/>
          </p:nvPr>
        </p:nvSpPr>
        <p:spPr/>
        <p:txBody>
          <a:bodyPr/>
          <a:lstStyle>
            <a:extLst/>
          </a:lstStyle>
          <a:p>
            <a:endParaRPr lang="en-GB"/>
          </a:p>
        </p:txBody>
      </p:sp>
      <p:sp>
        <p:nvSpPr>
          <p:cNvPr id="7" name="Slide Number Placeholder 6"/>
          <p:cNvSpPr>
            <a:spLocks noGrp="1"/>
          </p:cNvSpPr>
          <p:nvPr>
            <p:ph type="sldNum" sz="quarter" idx="12"/>
          </p:nvPr>
        </p:nvSpPr>
        <p:spPr/>
        <p:txBody>
          <a:bodyPr/>
          <a:lstStyle>
            <a:extLst/>
          </a:lstStyle>
          <a:p>
            <a:fld id="{087A8A17-0077-40E5-9E51-C018F46894E5}"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A9807E8E-E540-4E10-8F73-EF7D07A462D0}" type="datetimeFigureOut">
              <a:rPr lang="en-GB" smtClean="0"/>
              <a:pPr/>
              <a:t>05/09/2010</a:t>
            </a:fld>
            <a:endParaRPr lang="en-GB"/>
          </a:p>
        </p:txBody>
      </p:sp>
      <p:sp>
        <p:nvSpPr>
          <p:cNvPr id="6" name="Footer Placeholder 5"/>
          <p:cNvSpPr>
            <a:spLocks noGrp="1"/>
          </p:cNvSpPr>
          <p:nvPr>
            <p:ph type="ftr" sz="quarter" idx="11"/>
          </p:nvPr>
        </p:nvSpPr>
        <p:spPr/>
        <p:txBody>
          <a:bodyPr/>
          <a:lstStyle>
            <a:extLst/>
          </a:lstStyle>
          <a:p>
            <a:endParaRPr lang="en-GB"/>
          </a:p>
        </p:txBody>
      </p:sp>
      <p:sp>
        <p:nvSpPr>
          <p:cNvPr id="7" name="Slide Number Placeholder 6"/>
          <p:cNvSpPr>
            <a:spLocks noGrp="1"/>
          </p:cNvSpPr>
          <p:nvPr>
            <p:ph type="sldNum" sz="quarter" idx="12"/>
          </p:nvPr>
        </p:nvSpPr>
        <p:spPr/>
        <p:txBody>
          <a:bodyPr/>
          <a:lstStyle>
            <a:extLst/>
          </a:lstStyle>
          <a:p>
            <a:fld id="{087A8A17-0077-40E5-9E51-C018F46894E5}" type="slidenum">
              <a:rPr lang="en-GB" smtClean="0"/>
              <a:pPr/>
              <a:t>‹#›</a:t>
            </a:fld>
            <a:endParaRPr lang="en-GB"/>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A9807E8E-E540-4E10-8F73-EF7D07A462D0}" type="datetimeFigureOut">
              <a:rPr lang="en-GB" smtClean="0"/>
              <a:pPr/>
              <a:t>05/09/2010</a:t>
            </a:fld>
            <a:endParaRPr lang="en-GB"/>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GB"/>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087A8A17-0077-40E5-9E51-C018F46894E5}" type="slidenum">
              <a:rPr lang="en-GB" smtClean="0"/>
              <a:pPr/>
              <a:t>‹#›</a:t>
            </a:fld>
            <a:endParaRPr lang="en-GB"/>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Text and Context: </a:t>
            </a:r>
            <a:r>
              <a:rPr lang="en-GB" dirty="0" smtClean="0"/>
              <a:t/>
            </a:r>
            <a:br>
              <a:rPr lang="en-GB" dirty="0" smtClean="0"/>
            </a:br>
            <a:r>
              <a:rPr lang="en-GB" dirty="0" smtClean="0"/>
              <a:t>Writing </a:t>
            </a:r>
            <a:r>
              <a:rPr lang="en-GB" dirty="0" smtClean="0"/>
              <a:t>with Grammar in Mind</a:t>
            </a:r>
            <a:endParaRPr lang="en-GB" dirty="0"/>
          </a:p>
        </p:txBody>
      </p:sp>
      <p:sp>
        <p:nvSpPr>
          <p:cNvPr id="3" name="Subtitle 2"/>
          <p:cNvSpPr>
            <a:spLocks noGrp="1"/>
          </p:cNvSpPr>
          <p:nvPr>
            <p:ph type="subTitle" idx="1"/>
          </p:nvPr>
        </p:nvSpPr>
        <p:spPr/>
        <p:txBody>
          <a:bodyPr/>
          <a:lstStyle/>
          <a:p>
            <a:endParaRPr lang="en-GB" dirty="0" smtClean="0"/>
          </a:p>
          <a:p>
            <a:r>
              <a:rPr lang="en-GB" dirty="0" smtClean="0"/>
              <a:t>Debra Myhill</a:t>
            </a:r>
          </a:p>
          <a:p>
            <a:r>
              <a:rPr lang="en-GB" dirty="0" smtClean="0"/>
              <a:t>University of Exeter, UK</a:t>
            </a:r>
            <a:endParaRPr lang="en-GB" dirty="0"/>
          </a:p>
        </p:txBody>
      </p:sp>
      <p:pic>
        <p:nvPicPr>
          <p:cNvPr id="4" name="Picture 5" descr="UniLogo"/>
          <p:cNvPicPr>
            <a:picLocks noChangeAspect="1" noChangeArrowheads="1"/>
          </p:cNvPicPr>
          <p:nvPr/>
        </p:nvPicPr>
        <p:blipFill>
          <a:blip r:embed="rId2" cstate="print"/>
          <a:srcRect/>
          <a:stretch>
            <a:fillRect/>
          </a:stretch>
        </p:blipFill>
        <p:spPr bwMode="auto">
          <a:xfrm>
            <a:off x="6660232" y="5661248"/>
            <a:ext cx="1800225" cy="742950"/>
          </a:xfrm>
          <a:prstGeom prst="rect">
            <a:avLst/>
          </a:prstGeom>
          <a:noFill/>
          <a:ln w="9525">
            <a:noFill/>
            <a:miter lim="800000"/>
            <a:headEnd/>
            <a:tailEnd/>
          </a:ln>
        </p:spPr>
      </p:pic>
      <p:pic>
        <p:nvPicPr>
          <p:cNvPr id="5" name="Picture 9" descr="ESRClogo"/>
          <p:cNvPicPr>
            <a:picLocks noChangeAspect="1" noChangeArrowheads="1"/>
          </p:cNvPicPr>
          <p:nvPr/>
        </p:nvPicPr>
        <p:blipFill>
          <a:blip r:embed="rId3" cstate="print"/>
          <a:srcRect/>
          <a:stretch>
            <a:fillRect/>
          </a:stretch>
        </p:blipFill>
        <p:spPr bwMode="auto">
          <a:xfrm>
            <a:off x="1547664" y="5229200"/>
            <a:ext cx="1524000" cy="1277937"/>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Theories of Design</a:t>
            </a:r>
            <a:endParaRPr lang="en-GB" dirty="0"/>
          </a:p>
        </p:txBody>
      </p:sp>
      <p:sp>
        <p:nvSpPr>
          <p:cNvPr id="3" name="Content Placeholder 2"/>
          <p:cNvSpPr>
            <a:spLocks noGrp="1"/>
          </p:cNvSpPr>
          <p:nvPr>
            <p:ph idx="1"/>
          </p:nvPr>
        </p:nvSpPr>
        <p:spPr/>
        <p:txBody>
          <a:bodyPr>
            <a:normAutofit/>
          </a:bodyPr>
          <a:lstStyle/>
          <a:p>
            <a:pPr>
              <a:lnSpc>
                <a:spcPts val="2500"/>
              </a:lnSpc>
              <a:buNone/>
            </a:pPr>
            <a:r>
              <a:rPr lang="en-US" sz="1800" dirty="0" smtClean="0"/>
              <a:t>Visual design and multimodality:</a:t>
            </a:r>
          </a:p>
          <a:p>
            <a:pPr>
              <a:lnSpc>
                <a:spcPts val="2500"/>
              </a:lnSpc>
            </a:pPr>
            <a:r>
              <a:rPr lang="en-US" sz="1800" dirty="0" smtClean="0"/>
              <a:t>21</a:t>
            </a:r>
            <a:r>
              <a:rPr lang="en-US" sz="1800" baseline="30000" dirty="0" smtClean="0"/>
              <a:t>st</a:t>
            </a:r>
            <a:r>
              <a:rPr lang="en-US" sz="1800" dirty="0" smtClean="0"/>
              <a:t> century texts are not simply printed paper, but diverse texts in print and on screen, where the visual and the verbal inter-relate to communicate</a:t>
            </a:r>
          </a:p>
          <a:p>
            <a:pPr>
              <a:lnSpc>
                <a:spcPts val="2500"/>
              </a:lnSpc>
            </a:pPr>
            <a:r>
              <a:rPr lang="en-US" sz="1800" dirty="0" smtClean="0"/>
              <a:t>Texts ‘</a:t>
            </a:r>
            <a:r>
              <a:rPr lang="en-US" sz="1800" i="1" dirty="0" smtClean="0"/>
              <a:t>involve a complex interplay of written text, images and other graphic elements’</a:t>
            </a:r>
            <a:r>
              <a:rPr lang="en-US" sz="1800" dirty="0" smtClean="0"/>
              <a:t> which ‘</a:t>
            </a:r>
            <a:r>
              <a:rPr lang="en-US" sz="1800" i="1" dirty="0" smtClean="0"/>
              <a:t>combine together into visual designs</a:t>
            </a:r>
            <a:r>
              <a:rPr lang="en-US" sz="1800" dirty="0" smtClean="0"/>
              <a:t>’ </a:t>
            </a:r>
            <a:r>
              <a:rPr lang="en-US" sz="1800" dirty="0" smtClean="0"/>
              <a:t>(Kress and van </a:t>
            </a:r>
            <a:r>
              <a:rPr lang="en-US" sz="1800" dirty="0" err="1" smtClean="0"/>
              <a:t>Leeuwen</a:t>
            </a:r>
            <a:r>
              <a:rPr lang="en-US" sz="1800" dirty="0" smtClean="0"/>
              <a:t> 2001:15</a:t>
            </a:r>
            <a:r>
              <a:rPr lang="en-US" sz="1800" dirty="0" smtClean="0"/>
              <a:t>). </a:t>
            </a:r>
            <a:endParaRPr lang="en-US" sz="1800" dirty="0" smtClean="0"/>
          </a:p>
          <a:p>
            <a:pPr>
              <a:lnSpc>
                <a:spcPts val="2500"/>
              </a:lnSpc>
            </a:pPr>
            <a:r>
              <a:rPr lang="en-US" sz="1800" i="1" dirty="0" smtClean="0"/>
              <a:t>‘the </a:t>
            </a:r>
            <a:r>
              <a:rPr lang="en-US" sz="1800" i="1" dirty="0" smtClean="0"/>
              <a:t>double-page spreads of books, which are designed to use layout, font size and shape and </a:t>
            </a:r>
            <a:r>
              <a:rPr lang="en-US" sz="1800" i="1" dirty="0" err="1" smtClean="0"/>
              <a:t>colour</a:t>
            </a:r>
            <a:r>
              <a:rPr lang="en-US" sz="1800" i="1" dirty="0" smtClean="0"/>
              <a:t> to add to the information or stories contained in the words. </a:t>
            </a:r>
            <a:r>
              <a:rPr lang="en-US" sz="1800" i="1" dirty="0" smtClean="0"/>
              <a:t> Such </a:t>
            </a:r>
            <a:r>
              <a:rPr lang="en-US" sz="1800" i="1" dirty="0" smtClean="0"/>
              <a:t>designed double-page spreads, whether in picture or information book, make use of </a:t>
            </a:r>
            <a:r>
              <a:rPr lang="en-US" sz="1800" i="1" dirty="0" smtClean="0"/>
              <a:t>spatial </a:t>
            </a:r>
            <a:r>
              <a:rPr lang="en-US" sz="1800" i="1" dirty="0" smtClean="0"/>
              <a:t>arrangements to convey </a:t>
            </a:r>
            <a:r>
              <a:rPr lang="en-US" sz="1800" i="1" dirty="0" smtClean="0"/>
              <a:t>ideas’ (UKLA QCA 2004:5)</a:t>
            </a:r>
          </a:p>
          <a:p>
            <a:pPr>
              <a:lnSpc>
                <a:spcPts val="2500"/>
              </a:lnSpc>
              <a:buNone/>
            </a:pPr>
            <a:endParaRPr lang="en-US" sz="1800" i="1" dirty="0" smtClean="0"/>
          </a:p>
          <a:p>
            <a:pPr>
              <a:lnSpc>
                <a:spcPts val="2500"/>
              </a:lnSpc>
            </a:pPr>
            <a:r>
              <a:rPr lang="en-US" i="1" dirty="0" smtClean="0">
                <a:solidFill>
                  <a:srgbClr val="FF0000"/>
                </a:solidFill>
                <a:latin typeface="Blackadder ITC" pitchFamily="82" charset="0"/>
              </a:rPr>
              <a:t>Fonts and </a:t>
            </a:r>
            <a:r>
              <a:rPr lang="en-US" i="1" dirty="0" err="1" smtClean="0">
                <a:solidFill>
                  <a:srgbClr val="FF0000"/>
                </a:solidFill>
                <a:latin typeface="Blackadder ITC" pitchFamily="82" charset="0"/>
              </a:rPr>
              <a:t>colours</a:t>
            </a:r>
            <a:r>
              <a:rPr lang="en-US" i="1" dirty="0" smtClean="0">
                <a:solidFill>
                  <a:srgbClr val="FF0000"/>
                </a:solidFill>
                <a:latin typeface="Blackadder ITC" pitchFamily="82" charset="0"/>
              </a:rPr>
              <a:t> convey messages!</a:t>
            </a:r>
            <a:endParaRPr lang="en-GB" dirty="0">
              <a:solidFill>
                <a:srgbClr val="FF0000"/>
              </a:solidFill>
              <a:latin typeface="Blackadder ITC" pitchFamily="8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Theories of Design</a:t>
            </a:r>
            <a:endParaRPr lang="en-GB" dirty="0"/>
          </a:p>
        </p:txBody>
      </p:sp>
      <p:sp>
        <p:nvSpPr>
          <p:cNvPr id="3" name="Content Placeholder 2"/>
          <p:cNvSpPr>
            <a:spLocks noGrp="1"/>
          </p:cNvSpPr>
          <p:nvPr>
            <p:ph idx="1"/>
          </p:nvPr>
        </p:nvSpPr>
        <p:spPr/>
        <p:txBody>
          <a:bodyPr>
            <a:normAutofit/>
          </a:bodyPr>
          <a:lstStyle/>
          <a:p>
            <a:pPr>
              <a:lnSpc>
                <a:spcPts val="2500"/>
              </a:lnSpc>
              <a:buNone/>
            </a:pPr>
            <a:r>
              <a:rPr lang="en-US" sz="1800" dirty="0" smtClean="0"/>
              <a:t>Verbal Design:</a:t>
            </a:r>
          </a:p>
          <a:p>
            <a:pPr>
              <a:lnSpc>
                <a:spcPts val="2500"/>
              </a:lnSpc>
            </a:pPr>
            <a:r>
              <a:rPr lang="en-US" sz="1800" dirty="0" smtClean="0"/>
              <a:t>Writing as creative design (</a:t>
            </a:r>
            <a:r>
              <a:rPr lang="en-US" sz="1800" dirty="0" err="1" smtClean="0"/>
              <a:t>Sharples</a:t>
            </a:r>
            <a:r>
              <a:rPr lang="en-US" sz="1800" dirty="0" smtClean="0"/>
              <a:t> 1999)</a:t>
            </a:r>
          </a:p>
          <a:p>
            <a:pPr>
              <a:lnSpc>
                <a:spcPts val="2500"/>
              </a:lnSpc>
            </a:pPr>
            <a:r>
              <a:rPr lang="en-US" sz="1800" dirty="0" smtClean="0"/>
              <a:t>T</a:t>
            </a:r>
            <a:r>
              <a:rPr lang="en-US" sz="1800" dirty="0" smtClean="0"/>
              <a:t>he </a:t>
            </a:r>
            <a:r>
              <a:rPr lang="en-US" sz="1800" dirty="0" smtClean="0"/>
              <a:t>process of </a:t>
            </a:r>
            <a:r>
              <a:rPr lang="en-US" sz="1800" dirty="0" smtClean="0"/>
              <a:t>creating </a:t>
            </a:r>
            <a:r>
              <a:rPr lang="en-US" sz="1800" dirty="0" smtClean="0"/>
              <a:t>texts </a:t>
            </a:r>
            <a:r>
              <a:rPr lang="en-US" sz="1800" dirty="0" smtClean="0"/>
              <a:t>is </a:t>
            </a:r>
            <a:r>
              <a:rPr lang="en-US" sz="1800" dirty="0" smtClean="0"/>
              <a:t>essentially transformative: ‘</a:t>
            </a:r>
            <a:r>
              <a:rPr lang="en-US" sz="1800" i="1" dirty="0" smtClean="0"/>
              <a:t>every moment of meaning involves the transformation of the available resources of meaning</a:t>
            </a:r>
            <a:r>
              <a:rPr lang="en-US" sz="1800" dirty="0" smtClean="0"/>
              <a:t>’ and this transformation is always ‘</a:t>
            </a:r>
            <a:r>
              <a:rPr lang="en-US" sz="1800" i="1" dirty="0" smtClean="0"/>
              <a:t>a new use of old materials, a re-articulation and recombination of the given resources of Available Designs’</a:t>
            </a:r>
            <a:r>
              <a:rPr lang="en-US" sz="1800" dirty="0" smtClean="0"/>
              <a:t> (2000:22). </a:t>
            </a:r>
            <a:endParaRPr lang="en-US" sz="1800" dirty="0" smtClean="0"/>
          </a:p>
          <a:p>
            <a:pPr>
              <a:lnSpc>
                <a:spcPts val="2500"/>
              </a:lnSpc>
            </a:pPr>
            <a:r>
              <a:rPr lang="en-GB" sz="1800" dirty="0" smtClean="0"/>
              <a:t>Control </a:t>
            </a:r>
            <a:r>
              <a:rPr lang="en-GB" sz="1800" dirty="0" smtClean="0"/>
              <a:t>of grammar allows us as writers to ‘</a:t>
            </a:r>
            <a:r>
              <a:rPr lang="en-GB" sz="1800" i="1" dirty="0" smtClean="0"/>
              <a:t>produce the nuances we need to realise the meaning potential that language affords us. </a:t>
            </a:r>
            <a:r>
              <a:rPr lang="en-US" sz="1800" i="1" dirty="0" smtClean="0"/>
              <a:t>What is selected from the range of lexical and grammatical options determines how this potential is </a:t>
            </a:r>
            <a:r>
              <a:rPr lang="en-US" sz="1800" i="1" dirty="0" err="1" smtClean="0"/>
              <a:t>realised</a:t>
            </a:r>
            <a:r>
              <a:rPr lang="en-US" sz="1800" dirty="0" smtClean="0"/>
              <a:t>’  </a:t>
            </a:r>
            <a:r>
              <a:rPr lang="en-US" sz="1800" dirty="0" smtClean="0"/>
              <a:t>(</a:t>
            </a:r>
            <a:r>
              <a:rPr lang="en-US" sz="1800" dirty="0" err="1" smtClean="0"/>
              <a:t>Janks</a:t>
            </a:r>
            <a:r>
              <a:rPr lang="en-US" sz="1800" dirty="0" smtClean="0"/>
              <a:t> 2009</a:t>
            </a:r>
            <a:r>
              <a:rPr lang="en-US" sz="1800" dirty="0" smtClean="0"/>
              <a:t>). </a:t>
            </a:r>
            <a:endParaRPr lang="en-US" sz="1800" dirty="0" smtClean="0"/>
          </a:p>
          <a:p>
            <a:pPr>
              <a:lnSpc>
                <a:spcPts val="2500"/>
              </a:lnSpc>
            </a:pPr>
            <a:r>
              <a:rPr lang="en-US" sz="1800" i="1" dirty="0" smtClean="0"/>
              <a:t>‘the productive and innovative potential of language as a meaning-making system</a:t>
            </a:r>
            <a:r>
              <a:rPr lang="en-US" sz="1800" dirty="0" smtClean="0"/>
              <a:t>’, based on </a:t>
            </a:r>
            <a:r>
              <a:rPr lang="en-US" sz="1800" i="1" dirty="0" smtClean="0"/>
              <a:t>‘an action-oriented and generative description of language as a means of representation</a:t>
            </a:r>
            <a:r>
              <a:rPr lang="en-US" sz="1800" dirty="0" smtClean="0"/>
              <a:t>’ </a:t>
            </a:r>
            <a:r>
              <a:rPr lang="en-US" sz="1800" dirty="0" smtClean="0"/>
              <a:t>(Cope and </a:t>
            </a:r>
            <a:r>
              <a:rPr lang="en-US" sz="1800" dirty="0" err="1" smtClean="0"/>
              <a:t>Kalantzis</a:t>
            </a:r>
            <a:r>
              <a:rPr lang="en-US" sz="1800" dirty="0" smtClean="0"/>
              <a:t> 2000:26</a:t>
            </a:r>
            <a:r>
              <a:rPr lang="en-US" sz="1800" dirty="0" smtClean="0"/>
              <a:t>). </a:t>
            </a:r>
            <a:endParaRPr lang="en-GB" sz="18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Cognitive Models of Writing</a:t>
            </a:r>
            <a:endParaRPr lang="en-GB" dirty="0"/>
          </a:p>
        </p:txBody>
      </p:sp>
      <p:sp>
        <p:nvSpPr>
          <p:cNvPr id="3" name="Content Placeholder 2"/>
          <p:cNvSpPr>
            <a:spLocks noGrp="1"/>
          </p:cNvSpPr>
          <p:nvPr>
            <p:ph idx="1"/>
          </p:nvPr>
        </p:nvSpPr>
        <p:spPr>
          <a:xfrm>
            <a:off x="1259632" y="1447800"/>
            <a:ext cx="7884368" cy="5221560"/>
          </a:xfrm>
        </p:spPr>
        <p:txBody>
          <a:bodyPr>
            <a:normAutofit/>
          </a:bodyPr>
          <a:lstStyle/>
          <a:p>
            <a:pPr>
              <a:lnSpc>
                <a:spcPts val="2400"/>
              </a:lnSpc>
            </a:pPr>
            <a:r>
              <a:rPr lang="en-US" sz="1800" dirty="0" smtClean="0"/>
              <a:t>From knowledge-telling to knowledge-transforming (</a:t>
            </a:r>
            <a:r>
              <a:rPr lang="en-US" sz="1800" dirty="0" err="1" smtClean="0"/>
              <a:t>Bereiter</a:t>
            </a:r>
            <a:r>
              <a:rPr lang="en-US" sz="1800" dirty="0" smtClean="0"/>
              <a:t> and </a:t>
            </a:r>
            <a:r>
              <a:rPr lang="en-US" sz="1800" dirty="0" err="1" smtClean="0"/>
              <a:t>Scardamalia</a:t>
            </a:r>
            <a:r>
              <a:rPr lang="en-US" sz="1800" dirty="0" smtClean="0"/>
              <a:t> 1987), shaping texts to meet the rhetorical purpose</a:t>
            </a:r>
          </a:p>
          <a:p>
            <a:pPr>
              <a:lnSpc>
                <a:spcPts val="2400"/>
              </a:lnSpc>
            </a:pPr>
            <a:r>
              <a:rPr lang="en-GB" sz="1800" dirty="0" smtClean="0"/>
              <a:t>E</a:t>
            </a:r>
            <a:r>
              <a:rPr lang="en-GB" sz="1800" dirty="0" smtClean="0"/>
              <a:t>xpert writers: , </a:t>
            </a:r>
          </a:p>
          <a:p>
            <a:pPr lvl="1">
              <a:lnSpc>
                <a:spcPts val="2400"/>
              </a:lnSpc>
              <a:spcBef>
                <a:spcPts val="600"/>
              </a:spcBef>
              <a:buFont typeface="Wingdings" pitchFamily="2" charset="2"/>
              <a:buChar char="Ø"/>
            </a:pPr>
            <a:r>
              <a:rPr lang="en-GB" sz="1800" dirty="0" smtClean="0"/>
              <a:t>planning time </a:t>
            </a:r>
            <a:r>
              <a:rPr lang="en-GB" sz="1800" dirty="0" smtClean="0"/>
              <a:t>longer and operates at a higher conceptual level (Haas 1996</a:t>
            </a:r>
            <a:r>
              <a:rPr lang="en-GB" sz="1800" dirty="0" smtClean="0"/>
              <a:t>);</a:t>
            </a:r>
          </a:p>
          <a:p>
            <a:pPr lvl="1">
              <a:lnSpc>
                <a:spcPts val="2400"/>
              </a:lnSpc>
              <a:spcBef>
                <a:spcPts val="600"/>
              </a:spcBef>
              <a:buFont typeface="Wingdings" pitchFamily="2" charset="2"/>
              <a:buChar char="Ø"/>
            </a:pPr>
            <a:r>
              <a:rPr lang="en-GB" sz="1800" dirty="0" smtClean="0"/>
              <a:t>planning</a:t>
            </a:r>
            <a:r>
              <a:rPr lang="en-GB" sz="1800" dirty="0" smtClean="0"/>
              <a:t>, translating and revising interact with each other more (Berninger, Fuller and Whittaker 1996; Van </a:t>
            </a:r>
            <a:r>
              <a:rPr lang="en-GB" sz="1800" dirty="0" err="1" smtClean="0"/>
              <a:t>Wijk</a:t>
            </a:r>
            <a:r>
              <a:rPr lang="en-GB" sz="1800" dirty="0" smtClean="0"/>
              <a:t> 1999); </a:t>
            </a:r>
            <a:endParaRPr lang="en-GB" sz="1800" i="1" dirty="0" smtClean="0"/>
          </a:p>
          <a:p>
            <a:pPr lvl="1">
              <a:lnSpc>
                <a:spcPts val="2400"/>
              </a:lnSpc>
              <a:spcBef>
                <a:spcPts val="600"/>
              </a:spcBef>
              <a:buFont typeface="Wingdings" pitchFamily="2" charset="2"/>
              <a:buChar char="Ø"/>
            </a:pPr>
            <a:r>
              <a:rPr lang="en-GB" sz="1800" dirty="0" smtClean="0"/>
              <a:t>r</a:t>
            </a:r>
            <a:r>
              <a:rPr lang="en-GB" sz="1800" dirty="0" smtClean="0"/>
              <a:t>evising time longer and more complex </a:t>
            </a:r>
            <a:r>
              <a:rPr lang="en-GB" sz="1800" dirty="0" smtClean="0"/>
              <a:t>(Alamargot &amp; </a:t>
            </a:r>
            <a:r>
              <a:rPr lang="en-GB" sz="1800" dirty="0" err="1" smtClean="0"/>
              <a:t>Chanquoy</a:t>
            </a:r>
            <a:r>
              <a:rPr lang="en-GB" sz="1800" dirty="0" smtClean="0"/>
              <a:t> 2001: </a:t>
            </a:r>
            <a:r>
              <a:rPr lang="en-GB" sz="1800" dirty="0" smtClean="0"/>
              <a:t>185</a:t>
            </a:r>
            <a:r>
              <a:rPr lang="en-GB" sz="1800" dirty="0" smtClean="0"/>
              <a:t>).</a:t>
            </a:r>
          </a:p>
          <a:p>
            <a:pPr>
              <a:lnSpc>
                <a:spcPts val="2400"/>
              </a:lnSpc>
            </a:pPr>
            <a:r>
              <a:rPr lang="en-GB" sz="1800" dirty="0" smtClean="0"/>
              <a:t>This additional time and complexity signals that writing is more than language production; it is about decision-making and striving to ensure the emerging text satisfies the rhetorical goals.</a:t>
            </a:r>
          </a:p>
          <a:p>
            <a:pPr>
              <a:lnSpc>
                <a:spcPts val="2400"/>
              </a:lnSpc>
            </a:pPr>
            <a:r>
              <a:rPr lang="en-GB" sz="1800" dirty="0" err="1" smtClean="0"/>
              <a:t>Metalinguistic</a:t>
            </a:r>
            <a:r>
              <a:rPr lang="en-GB" sz="1800" dirty="0" smtClean="0"/>
              <a:t> </a:t>
            </a:r>
            <a:r>
              <a:rPr lang="en-GB" sz="1800" dirty="0" smtClean="0"/>
              <a:t>monitoring </a:t>
            </a:r>
            <a:r>
              <a:rPr lang="en-GB" sz="1800" dirty="0" smtClean="0"/>
              <a:t>(</a:t>
            </a:r>
            <a:r>
              <a:rPr lang="en-GB" sz="1800" dirty="0" err="1" smtClean="0"/>
              <a:t>Gombert</a:t>
            </a:r>
            <a:r>
              <a:rPr lang="en-GB" sz="1800" dirty="0" smtClean="0"/>
              <a:t> 1992) is </a:t>
            </a:r>
            <a:r>
              <a:rPr lang="en-GB" sz="1800" dirty="0" smtClean="0"/>
              <a:t>central to revision processes, </a:t>
            </a:r>
            <a:r>
              <a:rPr lang="en-GB" sz="1800" dirty="0" smtClean="0"/>
              <a:t>not simply an ‘accuracy check’ but also </a:t>
            </a:r>
            <a:r>
              <a:rPr lang="en-GB" sz="1800" dirty="0" smtClean="0"/>
              <a:t>for the match of rhetorical intention with the written output.   </a:t>
            </a:r>
            <a:r>
              <a:rPr lang="en-GB" sz="1800" dirty="0" smtClean="0"/>
              <a:t>Occurs both as post </a:t>
            </a:r>
            <a:r>
              <a:rPr lang="en-GB" sz="1800" dirty="0" smtClean="0"/>
              <a:t>hoc revision, but </a:t>
            </a:r>
            <a:r>
              <a:rPr lang="en-GB" sz="1800" dirty="0" smtClean="0"/>
              <a:t>also </a:t>
            </a:r>
            <a:r>
              <a:rPr lang="en-GB" sz="1800" dirty="0" smtClean="0"/>
              <a:t>during writing, as writers pause to re-read written text, deliberate over word choices or phrases, and mentally rehearse the text to come (Myhill and Jones 2007).</a:t>
            </a:r>
          </a:p>
          <a:p>
            <a:pPr>
              <a:buNone/>
            </a:pPr>
            <a:endParaRPr lang="en-US" sz="1800" dirty="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Making Decisions</a:t>
            </a:r>
            <a:endParaRPr lang="en-GB" dirty="0"/>
          </a:p>
        </p:txBody>
      </p:sp>
      <p:sp>
        <p:nvSpPr>
          <p:cNvPr id="3" name="Content Placeholder 2"/>
          <p:cNvSpPr>
            <a:spLocks noGrp="1"/>
          </p:cNvSpPr>
          <p:nvPr>
            <p:ph idx="1"/>
          </p:nvPr>
        </p:nvSpPr>
        <p:spPr>
          <a:xfrm>
            <a:off x="1435608" y="1447800"/>
            <a:ext cx="7498080" cy="5077544"/>
          </a:xfrm>
        </p:spPr>
        <p:txBody>
          <a:bodyPr>
            <a:normAutofit/>
          </a:bodyPr>
          <a:lstStyle/>
          <a:p>
            <a:pPr>
              <a:lnSpc>
                <a:spcPts val="2500"/>
              </a:lnSpc>
            </a:pPr>
            <a:r>
              <a:rPr lang="en-US" sz="1800" dirty="0" smtClean="0"/>
              <a:t>‘</a:t>
            </a:r>
            <a:r>
              <a:rPr lang="en-US" sz="1800" i="1" dirty="0" smtClean="0"/>
              <a:t>All </a:t>
            </a:r>
            <a:r>
              <a:rPr lang="en-US" sz="1800" i="1" dirty="0" smtClean="0"/>
              <a:t>writers must make decisions about their texts’</a:t>
            </a:r>
            <a:r>
              <a:rPr lang="en-US" sz="1800" dirty="0" smtClean="0"/>
              <a:t> </a:t>
            </a:r>
            <a:r>
              <a:rPr lang="en-US" sz="1800" dirty="0" smtClean="0"/>
              <a:t>(Kellogg 2008:2)</a:t>
            </a:r>
          </a:p>
          <a:p>
            <a:pPr>
              <a:lnSpc>
                <a:spcPts val="2500"/>
              </a:lnSpc>
            </a:pPr>
            <a:r>
              <a:rPr lang="en-US" sz="1800" dirty="0" smtClean="0"/>
              <a:t>Coleridge </a:t>
            </a:r>
            <a:r>
              <a:rPr lang="en-US" sz="1800" dirty="0" smtClean="0"/>
              <a:t>talked of subjecting his work to ‘</a:t>
            </a:r>
            <a:r>
              <a:rPr lang="en-US" sz="1800" i="1" dirty="0" smtClean="0"/>
              <a:t>the ordeal of deliberation and deliberate choice’ </a:t>
            </a:r>
            <a:r>
              <a:rPr lang="en-US" sz="1800" dirty="0" smtClean="0"/>
              <a:t> (1834:267) </a:t>
            </a:r>
            <a:endParaRPr lang="en-US" sz="1800" dirty="0" smtClean="0"/>
          </a:p>
          <a:p>
            <a:pPr>
              <a:lnSpc>
                <a:spcPts val="2500"/>
              </a:lnSpc>
            </a:pPr>
            <a:r>
              <a:rPr lang="en-US" sz="1800" dirty="0" smtClean="0"/>
              <a:t>The most significant decisions about writing are not about accuracy but higher order decisions which influence meaning and rhetorical impact.</a:t>
            </a:r>
          </a:p>
          <a:p>
            <a:pPr>
              <a:lnSpc>
                <a:spcPts val="2500"/>
              </a:lnSpc>
            </a:pPr>
            <a:endParaRPr lang="en-US" sz="1800" i="1" dirty="0" smtClean="0"/>
          </a:p>
          <a:p>
            <a:pPr lvl="1">
              <a:lnSpc>
                <a:spcPts val="2500"/>
              </a:lnSpc>
              <a:spcBef>
                <a:spcPts val="600"/>
              </a:spcBef>
              <a:buNone/>
            </a:pPr>
            <a:r>
              <a:rPr lang="en-US" sz="1800" i="1" dirty="0" smtClean="0"/>
              <a:t>The </a:t>
            </a:r>
            <a:r>
              <a:rPr lang="en-US" sz="1800" i="1" dirty="0" smtClean="0"/>
              <a:t>shadow moved slowly up the stairs.</a:t>
            </a:r>
            <a:endParaRPr lang="en-GB" sz="1800" dirty="0" smtClean="0"/>
          </a:p>
          <a:p>
            <a:pPr lvl="1">
              <a:lnSpc>
                <a:spcPts val="2500"/>
              </a:lnSpc>
              <a:spcBef>
                <a:spcPts val="600"/>
              </a:spcBef>
              <a:buNone/>
            </a:pPr>
            <a:r>
              <a:rPr lang="en-US" sz="1800" i="1" dirty="0" smtClean="0"/>
              <a:t>Slowly, </a:t>
            </a:r>
            <a:r>
              <a:rPr lang="en-US" sz="1800" i="1" dirty="0" smtClean="0"/>
              <a:t>up </a:t>
            </a:r>
            <a:r>
              <a:rPr lang="en-US" sz="1800" i="1" dirty="0" smtClean="0"/>
              <a:t>the stairs moved the shadow</a:t>
            </a:r>
            <a:r>
              <a:rPr lang="en-US" sz="1800" dirty="0" smtClean="0"/>
              <a:t>.</a:t>
            </a:r>
            <a:endParaRPr lang="en-GB" sz="1800" dirty="0" smtClean="0"/>
          </a:p>
          <a:p>
            <a:pPr lvl="1">
              <a:lnSpc>
                <a:spcPts val="2500"/>
              </a:lnSpc>
              <a:spcBef>
                <a:spcPts val="600"/>
              </a:spcBef>
              <a:buNone/>
            </a:pPr>
            <a:r>
              <a:rPr lang="en-US" sz="1800" i="1" dirty="0" smtClean="0"/>
              <a:t>Slowly, step by step, one at a time, the shadow moved up the stairs</a:t>
            </a:r>
            <a:r>
              <a:rPr lang="en-US" sz="1800" i="1" dirty="0" smtClean="0"/>
              <a:t>.</a:t>
            </a:r>
          </a:p>
          <a:p>
            <a:pPr lvl="1">
              <a:lnSpc>
                <a:spcPts val="2500"/>
              </a:lnSpc>
              <a:spcBef>
                <a:spcPts val="600"/>
              </a:spcBef>
              <a:buNone/>
            </a:pPr>
            <a:r>
              <a:rPr lang="en-US" sz="1800" i="1" dirty="0" smtClean="0"/>
              <a:t>The shadow was witnessed proceeding up the stairs at 11.50pm</a:t>
            </a:r>
            <a:endParaRPr lang="en-GB" sz="1800" dirty="0" smtClean="0"/>
          </a:p>
          <a:p>
            <a:pPr>
              <a:lnSpc>
                <a:spcPts val="2500"/>
              </a:lnSpc>
              <a:buNone/>
            </a:pPr>
            <a:endParaRPr lang="en-US" sz="1800" dirty="0" smtClean="0"/>
          </a:p>
          <a:p>
            <a:pPr>
              <a:lnSpc>
                <a:spcPts val="2500"/>
              </a:lnSpc>
            </a:pPr>
            <a:r>
              <a:rPr lang="en-US" sz="1800" dirty="0" smtClean="0"/>
              <a:t>Decision-making </a:t>
            </a:r>
            <a:r>
              <a:rPr lang="en-US" sz="1800" dirty="0" smtClean="0"/>
              <a:t>can be tacit or explicit: </a:t>
            </a:r>
            <a:r>
              <a:rPr lang="en-US" sz="1800" dirty="0" smtClean="0"/>
              <a:t>explicit </a:t>
            </a:r>
            <a:r>
              <a:rPr lang="en-US" sz="1800" dirty="0" err="1" smtClean="0"/>
              <a:t>metalinguistic</a:t>
            </a:r>
            <a:r>
              <a:rPr lang="en-US" sz="1800" dirty="0" smtClean="0"/>
              <a:t> </a:t>
            </a:r>
            <a:r>
              <a:rPr lang="en-US" sz="1800" dirty="0" smtClean="0"/>
              <a:t>knowledge </a:t>
            </a:r>
            <a:r>
              <a:rPr lang="en-US" sz="1800" dirty="0" smtClean="0"/>
              <a:t>about texts is a strategic resource for decision-making</a:t>
            </a:r>
            <a:endParaRPr lang="en-GB" sz="1800" dirty="0" smtClean="0"/>
          </a:p>
          <a:p>
            <a:pPr>
              <a:buNone/>
            </a:pPr>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Theorising the Grammar-Writing   Relationship</a:t>
            </a:r>
            <a:endParaRPr lang="en-GB" dirty="0"/>
          </a:p>
        </p:txBody>
      </p:sp>
      <p:sp>
        <p:nvSpPr>
          <p:cNvPr id="3" name="Content Placeholder 2"/>
          <p:cNvSpPr>
            <a:spLocks noGrp="1"/>
          </p:cNvSpPr>
          <p:nvPr>
            <p:ph idx="1"/>
          </p:nvPr>
        </p:nvSpPr>
        <p:spPr>
          <a:xfrm>
            <a:off x="1435608" y="1772816"/>
            <a:ext cx="7498080" cy="4475584"/>
          </a:xfrm>
        </p:spPr>
        <p:txBody>
          <a:bodyPr>
            <a:normAutofit/>
          </a:bodyPr>
          <a:lstStyle/>
          <a:p>
            <a:pPr lvl="0">
              <a:lnSpc>
                <a:spcPct val="150000"/>
              </a:lnSpc>
              <a:spcBef>
                <a:spcPts val="1200"/>
              </a:spcBef>
            </a:pPr>
            <a:r>
              <a:rPr lang="en-GB" sz="1800" i="1" dirty="0" smtClean="0"/>
              <a:t>writing as a communicative act: </a:t>
            </a:r>
            <a:r>
              <a:rPr lang="en-GB" sz="1800" dirty="0" smtClean="0"/>
              <a:t> supporting writers in understanding the social purposes and audiences of texts and how language creates meanings and effects;</a:t>
            </a:r>
          </a:p>
          <a:p>
            <a:pPr lvl="0">
              <a:lnSpc>
                <a:spcPct val="150000"/>
              </a:lnSpc>
              <a:spcBef>
                <a:spcPts val="1200"/>
              </a:spcBef>
            </a:pPr>
            <a:r>
              <a:rPr lang="en-GB" sz="1800" i="1" dirty="0" smtClean="0"/>
              <a:t>grammar as a meaning-making resource:  </a:t>
            </a:r>
            <a:r>
              <a:rPr lang="en-GB" sz="1800" dirty="0" smtClean="0"/>
              <a:t> supporting writers in making appropriate </a:t>
            </a:r>
            <a:r>
              <a:rPr lang="en-GB" sz="1800" dirty="0" err="1" smtClean="0"/>
              <a:t>metalinguistic</a:t>
            </a:r>
            <a:r>
              <a:rPr lang="en-GB" sz="1800" dirty="0" smtClean="0"/>
              <a:t> </a:t>
            </a:r>
            <a:r>
              <a:rPr lang="en-GB" sz="1800" dirty="0" smtClean="0"/>
              <a:t>choices  which help them to shape and craft text to satisfy their rhetorical intentions;</a:t>
            </a:r>
          </a:p>
          <a:p>
            <a:pPr lvl="0">
              <a:lnSpc>
                <a:spcPct val="150000"/>
              </a:lnSpc>
              <a:spcBef>
                <a:spcPts val="1200"/>
              </a:spcBef>
            </a:pPr>
            <a:r>
              <a:rPr lang="en-GB" sz="1800" i="1" dirty="0" smtClean="0"/>
              <a:t>connectivity:</a:t>
            </a:r>
            <a:r>
              <a:rPr lang="en-GB" sz="1800" dirty="0" smtClean="0"/>
              <a:t>  supporting writers in making connections between their various language experiences as readers, writers and speakers, and in making connections between what they write and how they write it.</a:t>
            </a:r>
          </a:p>
          <a:p>
            <a:endParaRPr lang="en-GB"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From Theory to Instructional Practice</a:t>
            </a:r>
            <a:endParaRPr lang="en-GB" dirty="0"/>
          </a:p>
        </p:txBody>
      </p:sp>
      <p:sp>
        <p:nvSpPr>
          <p:cNvPr id="3" name="Content Placeholder 2"/>
          <p:cNvSpPr>
            <a:spLocks noGrp="1"/>
          </p:cNvSpPr>
          <p:nvPr>
            <p:ph idx="1"/>
          </p:nvPr>
        </p:nvSpPr>
        <p:spPr>
          <a:xfrm>
            <a:off x="1259632" y="1628800"/>
            <a:ext cx="7884368" cy="5040560"/>
          </a:xfrm>
        </p:spPr>
        <p:txBody>
          <a:bodyPr>
            <a:normAutofit fontScale="85000" lnSpcReduction="20000"/>
          </a:bodyPr>
          <a:lstStyle/>
          <a:p>
            <a:pPr lvl="0">
              <a:lnSpc>
                <a:spcPct val="150000"/>
              </a:lnSpc>
              <a:spcBef>
                <a:spcPts val="1200"/>
              </a:spcBef>
            </a:pPr>
            <a:r>
              <a:rPr lang="en-US" sz="2100" dirty="0" smtClean="0"/>
              <a:t>The grammatical </a:t>
            </a:r>
            <a:r>
              <a:rPr lang="en-US" sz="2100" dirty="0" err="1" smtClean="0"/>
              <a:t>metalanguage</a:t>
            </a:r>
            <a:r>
              <a:rPr lang="en-US" sz="2100" dirty="0" smtClean="0"/>
              <a:t> is used but it is always explained through examples and patterns</a:t>
            </a:r>
            <a:endParaRPr lang="en-GB" sz="2100" dirty="0" smtClean="0"/>
          </a:p>
          <a:p>
            <a:pPr lvl="0">
              <a:lnSpc>
                <a:spcPct val="150000"/>
              </a:lnSpc>
              <a:spcBef>
                <a:spcPts val="1200"/>
              </a:spcBef>
            </a:pPr>
            <a:r>
              <a:rPr lang="en-US" sz="2100" dirty="0" smtClean="0"/>
              <a:t>Links are always made between the feature introduced and how it might enhance the writing being tackled</a:t>
            </a:r>
            <a:endParaRPr lang="en-GB" sz="2100" dirty="0" smtClean="0"/>
          </a:p>
          <a:p>
            <a:pPr lvl="0">
              <a:lnSpc>
                <a:spcPct val="150000"/>
              </a:lnSpc>
              <a:spcBef>
                <a:spcPts val="1200"/>
              </a:spcBef>
            </a:pPr>
            <a:r>
              <a:rPr lang="en-US" sz="2100" dirty="0" smtClean="0"/>
              <a:t>The use of ‘imitation’:  offering model patterns for students to play with and then use in their own writing</a:t>
            </a:r>
            <a:endParaRPr lang="en-GB" sz="2100" dirty="0" smtClean="0"/>
          </a:p>
          <a:p>
            <a:pPr lvl="0">
              <a:lnSpc>
                <a:spcPct val="150000"/>
              </a:lnSpc>
              <a:spcBef>
                <a:spcPts val="1200"/>
              </a:spcBef>
            </a:pPr>
            <a:r>
              <a:rPr lang="en-US" sz="2100" dirty="0" smtClean="0"/>
              <a:t> The inclusion of activities which encouraging talking about language and effects</a:t>
            </a:r>
            <a:endParaRPr lang="en-GB" sz="2100" dirty="0" smtClean="0"/>
          </a:p>
          <a:p>
            <a:pPr lvl="0">
              <a:lnSpc>
                <a:spcPct val="150000"/>
              </a:lnSpc>
              <a:spcBef>
                <a:spcPts val="1200"/>
              </a:spcBef>
            </a:pPr>
            <a:r>
              <a:rPr lang="en-US" sz="2100" dirty="0" smtClean="0"/>
              <a:t>The use of authentic examples from authentic texts</a:t>
            </a:r>
            <a:endParaRPr lang="en-GB" sz="2100" dirty="0" smtClean="0"/>
          </a:p>
          <a:p>
            <a:pPr lvl="0">
              <a:lnSpc>
                <a:spcPct val="150000"/>
              </a:lnSpc>
              <a:spcBef>
                <a:spcPts val="1200"/>
              </a:spcBef>
            </a:pPr>
            <a:r>
              <a:rPr lang="en-US" sz="2100" dirty="0" smtClean="0"/>
              <a:t>The use of activities which support students in making choices and being designers of writing </a:t>
            </a:r>
            <a:endParaRPr lang="en-GB" sz="2100" dirty="0" smtClean="0"/>
          </a:p>
          <a:p>
            <a:pPr lvl="0">
              <a:lnSpc>
                <a:spcPct val="150000"/>
              </a:lnSpc>
              <a:spcBef>
                <a:spcPts val="1200"/>
              </a:spcBef>
            </a:pPr>
            <a:r>
              <a:rPr lang="en-US" sz="2100" dirty="0" smtClean="0"/>
              <a:t>The encouragement of language play, experimentation and games</a:t>
            </a:r>
            <a:endParaRPr lang="en-GB" sz="2100" dirty="0" smtClean="0"/>
          </a:p>
          <a:p>
            <a:endParaRPr lang="en-GB"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smtClean="0"/>
              <a:t>Metalinguistic</a:t>
            </a:r>
            <a:r>
              <a:rPr lang="en-GB" dirty="0" smtClean="0"/>
              <a:t> Decision-Making</a:t>
            </a:r>
            <a:endParaRPr lang="en-GB" dirty="0"/>
          </a:p>
        </p:txBody>
      </p:sp>
      <p:sp>
        <p:nvSpPr>
          <p:cNvPr id="3" name="Content Placeholder 2"/>
          <p:cNvSpPr>
            <a:spLocks noGrp="1"/>
          </p:cNvSpPr>
          <p:nvPr>
            <p:ph idx="1"/>
          </p:nvPr>
        </p:nvSpPr>
        <p:spPr>
          <a:xfrm>
            <a:off x="1435608" y="1447800"/>
            <a:ext cx="7096832" cy="4800600"/>
          </a:xfrm>
        </p:spPr>
        <p:txBody>
          <a:bodyPr>
            <a:normAutofit/>
          </a:bodyPr>
          <a:lstStyle/>
          <a:p>
            <a:pPr algn="just">
              <a:lnSpc>
                <a:spcPct val="150000"/>
              </a:lnSpc>
              <a:buNone/>
            </a:pPr>
            <a:endParaRPr lang="en-GB" sz="2200" i="1" dirty="0" smtClean="0"/>
          </a:p>
          <a:p>
            <a:pPr algn="just">
              <a:lnSpc>
                <a:spcPct val="150000"/>
              </a:lnSpc>
              <a:buNone/>
            </a:pPr>
            <a:r>
              <a:rPr lang="en-GB" sz="2200" i="1" dirty="0" smtClean="0"/>
              <a:t>    ‘</a:t>
            </a:r>
            <a:r>
              <a:rPr lang="en-GB" sz="1800" i="1" dirty="0" smtClean="0"/>
              <a:t>It’s going to be told in </a:t>
            </a:r>
            <a:r>
              <a:rPr lang="en-GB" sz="1800" i="1" u="sng" dirty="0" smtClean="0"/>
              <a:t>first person </a:t>
            </a:r>
            <a:r>
              <a:rPr lang="en-GB" sz="1800" i="1" dirty="0" smtClean="0"/>
              <a:t>by one of the tramps called Toby and, he’s going to be like the one that had something really bad happen to him in his past and that’s why he’s been made homeless...	 It’s going to be </a:t>
            </a:r>
            <a:r>
              <a:rPr lang="en-GB" sz="1800" i="1" u="sng" dirty="0" smtClean="0"/>
              <a:t>present tense</a:t>
            </a:r>
            <a:r>
              <a:rPr lang="en-GB" sz="1800" i="1" dirty="0" smtClean="0"/>
              <a:t> because I think if it’s going to be like a diary account then, it will be past at the beginning from like, when he’s telling the story of his past but like towards the main bit it will be present, so it will go from </a:t>
            </a:r>
            <a:r>
              <a:rPr lang="en-GB" sz="1800" i="1" u="sng" dirty="0" smtClean="0"/>
              <a:t>past to present</a:t>
            </a:r>
            <a:r>
              <a:rPr lang="en-GB" sz="1800" i="1" dirty="0" smtClean="0"/>
              <a:t>.’</a:t>
            </a:r>
            <a:endParaRPr lang="en-GB" sz="1800" dirty="0" smtClean="0"/>
          </a:p>
          <a:p>
            <a:pPr algn="just">
              <a:buNone/>
            </a:pPr>
            <a:endParaRPr lang="en-GB"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smtClean="0"/>
              <a:t>Metalinguistic</a:t>
            </a:r>
            <a:r>
              <a:rPr lang="en-GB" dirty="0" smtClean="0"/>
              <a:t> Decision-Making</a:t>
            </a:r>
            <a:endParaRPr lang="en-GB" dirty="0"/>
          </a:p>
        </p:txBody>
      </p:sp>
      <p:sp>
        <p:nvSpPr>
          <p:cNvPr id="3" name="Content Placeholder 2"/>
          <p:cNvSpPr>
            <a:spLocks noGrp="1"/>
          </p:cNvSpPr>
          <p:nvPr>
            <p:ph idx="1"/>
          </p:nvPr>
        </p:nvSpPr>
        <p:spPr>
          <a:xfrm>
            <a:off x="1115616" y="1916832"/>
            <a:ext cx="4392488" cy="2736304"/>
          </a:xfrm>
          <a:solidFill>
            <a:srgbClr val="FFFFCC"/>
          </a:solidFill>
          <a:ln w="12700">
            <a:solidFill>
              <a:schemeClr val="tx1"/>
            </a:solidFill>
          </a:ln>
        </p:spPr>
        <p:txBody>
          <a:bodyPr>
            <a:normAutofit fontScale="70000" lnSpcReduction="20000"/>
          </a:bodyPr>
          <a:lstStyle/>
          <a:p>
            <a:endParaRPr lang="en-GB" sz="1800" i="1" dirty="0" smtClean="0"/>
          </a:p>
          <a:p>
            <a:pPr>
              <a:lnSpc>
                <a:spcPts val="2200"/>
              </a:lnSpc>
              <a:spcBef>
                <a:spcPts val="0"/>
              </a:spcBef>
              <a:buNone/>
            </a:pPr>
            <a:r>
              <a:rPr lang="en-GB" sz="2600" i="1" dirty="0" smtClean="0"/>
              <a:t>    ‘Help! Frantic cries were coming from the village, the fire was blazing and blistering through the forest, animals crying, leaping, jumping, doing whatever they could to get away, but there’s not escape, one by one they are swallowed back into the rampaging fire of doom. Starting to panic, the villagers try to get away but there’s no escape.</a:t>
            </a:r>
            <a:endParaRPr lang="en-GB" sz="2600" dirty="0" smtClean="0"/>
          </a:p>
        </p:txBody>
      </p:sp>
      <p:sp>
        <p:nvSpPr>
          <p:cNvPr id="4" name="TextBox 3"/>
          <p:cNvSpPr txBox="1"/>
          <p:nvPr/>
        </p:nvSpPr>
        <p:spPr>
          <a:xfrm>
            <a:off x="5687616" y="2276872"/>
            <a:ext cx="3456384" cy="1754326"/>
          </a:xfrm>
          <a:prstGeom prst="rect">
            <a:avLst/>
          </a:prstGeom>
          <a:noFill/>
        </p:spPr>
        <p:txBody>
          <a:bodyPr wrap="square" rtlCol="0">
            <a:spAutoFit/>
          </a:bodyPr>
          <a:lstStyle/>
          <a:p>
            <a:r>
              <a:rPr lang="en-GB" dirty="0" smtClean="0"/>
              <a:t>This one here I crossed out, it said ‘</a:t>
            </a:r>
            <a:r>
              <a:rPr lang="en-GB" i="1" dirty="0" smtClean="0"/>
              <a:t>the villagers are really starting to panic’ </a:t>
            </a:r>
            <a:r>
              <a:rPr lang="en-GB" dirty="0" smtClean="0"/>
              <a:t>and I changed it around and I put ‘</a:t>
            </a:r>
            <a:r>
              <a:rPr lang="en-GB" i="1" dirty="0" smtClean="0"/>
              <a:t>starting to panic, the villagers try to get away</a:t>
            </a:r>
            <a:r>
              <a:rPr lang="en-GB" dirty="0" smtClean="0"/>
              <a:t>’</a:t>
            </a:r>
          </a:p>
          <a:p>
            <a:endParaRPr lang="en-GB" dirty="0"/>
          </a:p>
        </p:txBody>
      </p:sp>
      <p:sp>
        <p:nvSpPr>
          <p:cNvPr id="5" name="TextBox 4"/>
          <p:cNvSpPr txBox="1"/>
          <p:nvPr/>
        </p:nvSpPr>
        <p:spPr>
          <a:xfrm>
            <a:off x="1475656" y="5103674"/>
            <a:ext cx="4032448" cy="1754326"/>
          </a:xfrm>
          <a:prstGeom prst="rect">
            <a:avLst/>
          </a:prstGeom>
          <a:noFill/>
        </p:spPr>
        <p:txBody>
          <a:bodyPr wrap="square" rtlCol="0">
            <a:spAutoFit/>
          </a:bodyPr>
          <a:lstStyle/>
          <a:p>
            <a:r>
              <a:rPr lang="en-GB" dirty="0" smtClean="0"/>
              <a:t>I prefer the ‘starting’ to be at the front, because it didn’t really tie in with the story that well, but the second sentence did better, and it describes more in the sentence than that one at the top</a:t>
            </a:r>
          </a:p>
          <a:p>
            <a:endParaRPr lang="en-GB" dirty="0"/>
          </a:p>
        </p:txBody>
      </p:sp>
      <p:cxnSp>
        <p:nvCxnSpPr>
          <p:cNvPr id="7" name="Straight Arrow Connector 6"/>
          <p:cNvCxnSpPr/>
          <p:nvPr/>
        </p:nvCxnSpPr>
        <p:spPr>
          <a:xfrm rot="5400000" flipH="1" flipV="1">
            <a:off x="2411760" y="4653136"/>
            <a:ext cx="1152128"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rot="5400000">
            <a:off x="4572000" y="2636912"/>
            <a:ext cx="1152128" cy="115212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smtClean="0"/>
              <a:t>Metalinguistic</a:t>
            </a:r>
            <a:r>
              <a:rPr lang="en-GB" dirty="0" smtClean="0"/>
              <a:t> Decision-Making</a:t>
            </a:r>
            <a:endParaRPr lang="en-GB" dirty="0"/>
          </a:p>
        </p:txBody>
      </p:sp>
      <p:sp>
        <p:nvSpPr>
          <p:cNvPr id="3" name="Content Placeholder 2"/>
          <p:cNvSpPr>
            <a:spLocks noGrp="1"/>
          </p:cNvSpPr>
          <p:nvPr>
            <p:ph idx="1"/>
          </p:nvPr>
        </p:nvSpPr>
        <p:spPr>
          <a:xfrm>
            <a:off x="1331640" y="1447800"/>
            <a:ext cx="7602048" cy="4800600"/>
          </a:xfrm>
        </p:spPr>
        <p:txBody>
          <a:bodyPr>
            <a:normAutofit/>
          </a:bodyPr>
          <a:lstStyle/>
          <a:p>
            <a:pPr hangingPunct="0">
              <a:lnSpc>
                <a:spcPct val="150000"/>
              </a:lnSpc>
              <a:spcBef>
                <a:spcPts val="1200"/>
              </a:spcBef>
              <a:buNone/>
            </a:pPr>
            <a:r>
              <a:rPr lang="en-GB" sz="1800" dirty="0" smtClean="0"/>
              <a:t>Student:	  I’m </a:t>
            </a:r>
            <a:r>
              <a:rPr lang="en-GB" sz="1800" dirty="0" smtClean="0"/>
              <a:t>glad I’ve used the modal verbs, because I think they make it sound more interesting there.</a:t>
            </a:r>
          </a:p>
          <a:p>
            <a:pPr hangingPunct="0">
              <a:lnSpc>
                <a:spcPct val="150000"/>
              </a:lnSpc>
              <a:spcBef>
                <a:spcPts val="1200"/>
              </a:spcBef>
              <a:buNone/>
            </a:pPr>
            <a:r>
              <a:rPr lang="en-GB" sz="1800" dirty="0" smtClean="0"/>
              <a:t>Interviewer:  Can </a:t>
            </a:r>
            <a:r>
              <a:rPr lang="en-GB" sz="1800" dirty="0" smtClean="0"/>
              <a:t>you give me an example of where you think you’ve used a modal verb well?</a:t>
            </a:r>
          </a:p>
          <a:p>
            <a:pPr hangingPunct="0">
              <a:lnSpc>
                <a:spcPct val="150000"/>
              </a:lnSpc>
              <a:spcBef>
                <a:spcPts val="1200"/>
              </a:spcBef>
              <a:buNone/>
            </a:pPr>
            <a:r>
              <a:rPr lang="en-GB" sz="1800" dirty="0" smtClean="0"/>
              <a:t>Student:   Umm</a:t>
            </a:r>
            <a:r>
              <a:rPr lang="en-GB" sz="1800" dirty="0" smtClean="0"/>
              <a:t>, </a:t>
            </a:r>
            <a:r>
              <a:rPr lang="en-GB" sz="1800" i="1" dirty="0" smtClean="0"/>
              <a:t>we will win</a:t>
            </a:r>
            <a:r>
              <a:rPr lang="en-GB" sz="1800" dirty="0" smtClean="0"/>
              <a:t>, and I use </a:t>
            </a:r>
            <a:r>
              <a:rPr lang="en-GB" sz="1800" i="1" dirty="0" smtClean="0"/>
              <a:t>we will win </a:t>
            </a:r>
            <a:r>
              <a:rPr lang="en-GB" sz="1800" dirty="0" smtClean="0"/>
              <a:t>again on this page as </a:t>
            </a:r>
            <a:r>
              <a:rPr lang="en-GB" sz="1800" dirty="0" smtClean="0"/>
              <a:t>well.</a:t>
            </a:r>
          </a:p>
          <a:p>
            <a:pPr hangingPunct="0">
              <a:lnSpc>
                <a:spcPct val="150000"/>
              </a:lnSpc>
              <a:spcBef>
                <a:spcPts val="1200"/>
              </a:spcBef>
              <a:buNone/>
            </a:pPr>
            <a:r>
              <a:rPr lang="en-GB" sz="1800" dirty="0" smtClean="0"/>
              <a:t>Interviewer:  </a:t>
            </a:r>
            <a:r>
              <a:rPr lang="en-GB" sz="1800" dirty="0" smtClean="0"/>
              <a:t>Why </a:t>
            </a:r>
            <a:r>
              <a:rPr lang="en-GB" sz="1800" dirty="0" smtClean="0"/>
              <a:t>did you choose ‘w</a:t>
            </a:r>
            <a:r>
              <a:rPr lang="en-GB" sz="1800" i="1" dirty="0" smtClean="0"/>
              <a:t>ill</a:t>
            </a:r>
            <a:r>
              <a:rPr lang="en-GB" sz="1800" dirty="0" smtClean="0"/>
              <a:t>’ for those?</a:t>
            </a:r>
          </a:p>
          <a:p>
            <a:pPr hangingPunct="0">
              <a:lnSpc>
                <a:spcPct val="150000"/>
              </a:lnSpc>
              <a:spcBef>
                <a:spcPts val="1200"/>
              </a:spcBef>
              <a:buNone/>
            </a:pPr>
            <a:r>
              <a:rPr lang="en-GB" sz="1800" dirty="0" smtClean="0"/>
              <a:t>Student:   Because </a:t>
            </a:r>
            <a:r>
              <a:rPr lang="en-GB" sz="1800" dirty="0" smtClean="0"/>
              <a:t>it sounds more determined and you’re telling your team like you have to win, because we really want this trophy</a:t>
            </a:r>
            <a:r>
              <a:rPr lang="en-GB" sz="1800" dirty="0" smtClean="0"/>
              <a:t>.</a:t>
            </a:r>
            <a:endParaRPr lang="en-GB" sz="1800" dirty="0" smtClean="0"/>
          </a:p>
          <a:p>
            <a:endParaRPr lang="en-GB"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Grammar for Writing?</a:t>
            </a:r>
            <a:endParaRPr lang="en-GB" dirty="0"/>
          </a:p>
        </p:txBody>
      </p:sp>
      <p:sp>
        <p:nvSpPr>
          <p:cNvPr id="3" name="Content Placeholder 2"/>
          <p:cNvSpPr>
            <a:spLocks noGrp="1"/>
          </p:cNvSpPr>
          <p:nvPr>
            <p:ph idx="1"/>
          </p:nvPr>
        </p:nvSpPr>
        <p:spPr>
          <a:xfrm>
            <a:off x="1259632" y="1447800"/>
            <a:ext cx="7884368" cy="4800600"/>
          </a:xfrm>
        </p:spPr>
        <p:txBody>
          <a:bodyPr>
            <a:normAutofit/>
          </a:bodyPr>
          <a:lstStyle/>
          <a:p>
            <a:pPr>
              <a:lnSpc>
                <a:spcPts val="2500"/>
              </a:lnSpc>
              <a:spcBef>
                <a:spcPts val="1200"/>
              </a:spcBef>
            </a:pPr>
            <a:r>
              <a:rPr lang="en-US" sz="1800" dirty="0" smtClean="0"/>
              <a:t>A </a:t>
            </a:r>
            <a:r>
              <a:rPr lang="en-US" sz="1800" dirty="0" err="1" smtClean="0"/>
              <a:t>conceptualisation</a:t>
            </a:r>
            <a:r>
              <a:rPr lang="en-US" sz="1800" dirty="0" smtClean="0"/>
              <a:t> of the grammar-writing relationship which is less about accuracy, correctness (and moral standards!) and more about decision-making within a framework of creative design</a:t>
            </a:r>
          </a:p>
          <a:p>
            <a:pPr>
              <a:lnSpc>
                <a:spcPts val="2500"/>
              </a:lnSpc>
              <a:spcBef>
                <a:spcPts val="1200"/>
              </a:spcBef>
            </a:pPr>
            <a:r>
              <a:rPr lang="en-US" sz="1800" dirty="0" smtClean="0"/>
              <a:t>Grammar in writing is not about obedient </a:t>
            </a:r>
            <a:r>
              <a:rPr lang="en-US" sz="1800" dirty="0" smtClean="0"/>
              <a:t>adherence to accepted norms but the nurturing of a repertoire which generates infinite possibilities. </a:t>
            </a:r>
            <a:endParaRPr lang="en-US" sz="1800" dirty="0" smtClean="0"/>
          </a:p>
          <a:p>
            <a:pPr>
              <a:lnSpc>
                <a:spcPts val="2500"/>
              </a:lnSpc>
              <a:spcBef>
                <a:spcPts val="1200"/>
              </a:spcBef>
            </a:pPr>
            <a:r>
              <a:rPr lang="en-US" sz="1800" dirty="0" err="1" smtClean="0"/>
              <a:t>Miccicche</a:t>
            </a:r>
            <a:r>
              <a:rPr lang="en-US" sz="1800" dirty="0" smtClean="0"/>
              <a:t> argues </a:t>
            </a:r>
            <a:r>
              <a:rPr lang="en-US" sz="1800" dirty="0" smtClean="0"/>
              <a:t>that as writers the grammatical choices we make </a:t>
            </a:r>
            <a:r>
              <a:rPr lang="en-US" sz="1800" i="1" dirty="0" smtClean="0"/>
              <a:t>‘represent relations between writers and the world they live in.  Word choice and sentence structure are an expression of the way we attend to the words of others, the way we position ourselves in relation to others.’</a:t>
            </a:r>
            <a:r>
              <a:rPr lang="en-US" sz="1800" dirty="0" smtClean="0"/>
              <a:t> (2004:719). </a:t>
            </a:r>
          </a:p>
          <a:p>
            <a:pPr>
              <a:lnSpc>
                <a:spcPts val="2500"/>
              </a:lnSpc>
              <a:spcBef>
                <a:spcPts val="1200"/>
              </a:spcBef>
            </a:pPr>
            <a:r>
              <a:rPr lang="en-GB" sz="1800" dirty="0" smtClean="0"/>
              <a:t>As </a:t>
            </a:r>
            <a:r>
              <a:rPr lang="en-GB" sz="1800" dirty="0" smtClean="0"/>
              <a:t>a theoretical perspective, </a:t>
            </a:r>
            <a:r>
              <a:rPr lang="en-GB" sz="1800" dirty="0" smtClean="0"/>
              <a:t>the grammar-writing relationship has </a:t>
            </a:r>
            <a:r>
              <a:rPr lang="en-GB" sz="1800" dirty="0" smtClean="0"/>
              <a:t>at its heart </a:t>
            </a:r>
            <a:r>
              <a:rPr lang="en-GB" sz="1800" dirty="0" err="1" smtClean="0"/>
              <a:t>metalinguistic</a:t>
            </a:r>
            <a:r>
              <a:rPr lang="en-GB" sz="1800" dirty="0" smtClean="0"/>
              <a:t> </a:t>
            </a:r>
            <a:r>
              <a:rPr lang="en-GB" sz="1800" dirty="0" smtClean="0"/>
              <a:t>discussion and analysis of how meaning is crafted and created through shaping language to </a:t>
            </a:r>
            <a:r>
              <a:rPr lang="en-GB" sz="1800" dirty="0" smtClean="0"/>
              <a:t>enable the writer to manage the writing process more strategically and to achieve </a:t>
            </a:r>
            <a:r>
              <a:rPr lang="en-GB" sz="1800" dirty="0" smtClean="0"/>
              <a:t>the writer’s rhetorical </a:t>
            </a:r>
            <a:r>
              <a:rPr lang="en-GB" sz="1800" dirty="0" smtClean="0"/>
              <a:t>intentions.</a:t>
            </a:r>
            <a:endParaRPr lang="en-GB" sz="1800" dirty="0" smtClean="0"/>
          </a:p>
          <a:p>
            <a:endParaRPr lang="en-GB" sz="2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Our Context</a:t>
            </a:r>
            <a:endParaRPr lang="en-GB" dirty="0"/>
          </a:p>
        </p:txBody>
      </p:sp>
      <p:sp>
        <p:nvSpPr>
          <p:cNvPr id="3" name="Content Placeholder 2"/>
          <p:cNvSpPr>
            <a:spLocks noGrp="1"/>
          </p:cNvSpPr>
          <p:nvPr>
            <p:ph idx="1"/>
          </p:nvPr>
        </p:nvSpPr>
        <p:spPr/>
        <p:txBody>
          <a:bodyPr>
            <a:normAutofit/>
          </a:bodyPr>
          <a:lstStyle/>
          <a:p>
            <a:pPr>
              <a:lnSpc>
                <a:spcPct val="150000"/>
              </a:lnSpc>
            </a:pPr>
            <a:r>
              <a:rPr lang="en-GB" sz="1800" dirty="0" smtClean="0"/>
              <a:t>Grammar for Writing?  Three year study investigating the benefits or otherwise of teaching grammar in the context of </a:t>
            </a:r>
            <a:r>
              <a:rPr lang="en-GB" sz="1800" dirty="0" smtClean="0"/>
              <a:t>writing</a:t>
            </a:r>
            <a:endParaRPr lang="en-GB" sz="1800" dirty="0" smtClean="0"/>
          </a:p>
          <a:p>
            <a:pPr>
              <a:lnSpc>
                <a:spcPct val="150000"/>
              </a:lnSpc>
            </a:pPr>
            <a:r>
              <a:rPr lang="en-GB" sz="1800" dirty="0" smtClean="0"/>
              <a:t>Randomised Controlled </a:t>
            </a:r>
            <a:r>
              <a:rPr lang="en-GB" sz="1800" dirty="0" smtClean="0"/>
              <a:t>Trial</a:t>
            </a:r>
            <a:endParaRPr lang="en-GB" sz="1800" dirty="0" smtClean="0"/>
          </a:p>
          <a:p>
            <a:pPr>
              <a:lnSpc>
                <a:spcPct val="150000"/>
              </a:lnSpc>
            </a:pPr>
            <a:r>
              <a:rPr lang="en-GB" sz="1800" dirty="0" smtClean="0"/>
              <a:t>Qualitative study involving lesson observations, student interviews, teacher interviews, and writing sample </a:t>
            </a:r>
            <a:r>
              <a:rPr lang="en-GB" sz="1800" dirty="0" smtClean="0"/>
              <a:t>analysis</a:t>
            </a:r>
            <a:endParaRPr lang="en-GB" sz="1800"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Headline Findings</a:t>
            </a:r>
            <a:endParaRPr lang="en-GB" dirty="0"/>
          </a:p>
        </p:txBody>
      </p:sp>
      <p:sp>
        <p:nvSpPr>
          <p:cNvPr id="3" name="Content Placeholder 2"/>
          <p:cNvSpPr>
            <a:spLocks noGrp="1"/>
          </p:cNvSpPr>
          <p:nvPr>
            <p:ph idx="1"/>
          </p:nvPr>
        </p:nvSpPr>
        <p:spPr/>
        <p:txBody>
          <a:bodyPr/>
          <a:lstStyle/>
          <a:p>
            <a:pPr>
              <a:lnSpc>
                <a:spcPct val="150000"/>
              </a:lnSpc>
            </a:pPr>
            <a:r>
              <a:rPr lang="en-GB" sz="1800" dirty="0" smtClean="0"/>
              <a:t>Large effect sizes for positive impact of intervention (1.53) especially for able writers (1.65)</a:t>
            </a:r>
          </a:p>
          <a:p>
            <a:pPr>
              <a:lnSpc>
                <a:spcPct val="150000"/>
              </a:lnSpc>
            </a:pPr>
            <a:r>
              <a:rPr lang="en-GB" sz="1800" dirty="0" smtClean="0"/>
              <a:t>Differential benefits: less successful for less able writers and students with English as an additional language</a:t>
            </a:r>
          </a:p>
          <a:p>
            <a:pPr>
              <a:lnSpc>
                <a:spcPct val="150000"/>
              </a:lnSpc>
            </a:pPr>
            <a:r>
              <a:rPr lang="en-GB" sz="1800" dirty="0" smtClean="0"/>
              <a:t>Teacher effect: low linguistic subject knowledge influenced student outcomes</a:t>
            </a:r>
          </a:p>
          <a:p>
            <a:pPr>
              <a:lnSpc>
                <a:spcPct val="150000"/>
              </a:lnSpc>
            </a:pPr>
            <a:r>
              <a:rPr lang="en-GB" sz="1800" dirty="0" smtClean="0"/>
              <a:t>Qualitative data indicating different ways teachers mediated the intervention </a:t>
            </a:r>
            <a:r>
              <a:rPr lang="en-GB" sz="1800" dirty="0" smtClean="0"/>
              <a:t>materials</a:t>
            </a:r>
          </a:p>
          <a:p>
            <a:pPr>
              <a:lnSpc>
                <a:spcPct val="150000"/>
              </a:lnSpc>
            </a:pPr>
            <a:r>
              <a:rPr lang="en-GB" sz="1800" i="1" dirty="0" smtClean="0">
                <a:solidFill>
                  <a:schemeClr val="accent3">
                    <a:lumMod val="75000"/>
                  </a:schemeClr>
                </a:solidFill>
              </a:rPr>
              <a:t>How do we theorise the grammar-writing relationship which informs the intervention?</a:t>
            </a:r>
            <a:endParaRPr lang="en-GB" sz="1800" i="1" dirty="0" smtClean="0">
              <a:solidFill>
                <a:schemeClr val="accent3">
                  <a:lumMod val="75000"/>
                </a:schemeClr>
              </a:solidFill>
            </a:endParaRPr>
          </a:p>
          <a:p>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Grammar Debate</a:t>
            </a:r>
            <a:endParaRPr lang="en-GB" dirty="0"/>
          </a:p>
        </p:txBody>
      </p:sp>
      <p:sp>
        <p:nvSpPr>
          <p:cNvPr id="3" name="Content Placeholder 2"/>
          <p:cNvSpPr>
            <a:spLocks noGrp="1"/>
          </p:cNvSpPr>
          <p:nvPr>
            <p:ph idx="1"/>
          </p:nvPr>
        </p:nvSpPr>
        <p:spPr>
          <a:xfrm>
            <a:off x="1435608" y="1447800"/>
            <a:ext cx="7498080" cy="5077544"/>
          </a:xfrm>
        </p:spPr>
        <p:txBody>
          <a:bodyPr>
            <a:normAutofit/>
          </a:bodyPr>
          <a:lstStyle/>
          <a:p>
            <a:pPr>
              <a:lnSpc>
                <a:spcPct val="150000"/>
              </a:lnSpc>
            </a:pPr>
            <a:r>
              <a:rPr lang="en-GB" sz="1800" dirty="0" smtClean="0"/>
              <a:t>Long history of research, professional argument and political intervention about the role of grammar in an English curriculum</a:t>
            </a:r>
          </a:p>
          <a:p>
            <a:pPr>
              <a:lnSpc>
                <a:spcPct val="150000"/>
              </a:lnSpc>
            </a:pPr>
            <a:r>
              <a:rPr lang="en-GB" sz="1800" dirty="0" smtClean="0"/>
              <a:t>Many Anglophone countries abandoned grammar teaching in the 60s and 70s because </a:t>
            </a:r>
            <a:r>
              <a:rPr lang="en-US" sz="1800" dirty="0" smtClean="0"/>
              <a:t>‘w</a:t>
            </a:r>
            <a:r>
              <a:rPr lang="en-US" sz="1800" i="1" dirty="0" smtClean="0"/>
              <a:t>hen we taught traditional grammar we could not, as research showed, claim to affect language in operation. In fact, grammar teachers, both past and  present, have been among those most guilty of imposing a body of knowledge which never became a guide to action or a point of reference’</a:t>
            </a:r>
            <a:r>
              <a:rPr lang="en-US" sz="1800" dirty="0" smtClean="0"/>
              <a:t>.  (Dixon 1975:55): </a:t>
            </a:r>
            <a:endParaRPr lang="en-GB" sz="1800" dirty="0" smtClean="0"/>
          </a:p>
          <a:p>
            <a:pPr>
              <a:lnSpc>
                <a:spcPct val="150000"/>
              </a:lnSpc>
            </a:pPr>
            <a:r>
              <a:rPr lang="en-GB" sz="1800" dirty="0" smtClean="0"/>
              <a:t>Grammar teaching pre-1960s was characterised by exercises, drills, parsing and the correction of errors: strongly linked with notions of accuracy.</a:t>
            </a:r>
            <a:endParaRPr lang="en-GB" sz="18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Grammar as Error/Moral Decline</a:t>
            </a:r>
            <a:endParaRPr lang="en-GB" dirty="0"/>
          </a:p>
        </p:txBody>
      </p:sp>
      <p:sp>
        <p:nvSpPr>
          <p:cNvPr id="3" name="Content Placeholder 2"/>
          <p:cNvSpPr>
            <a:spLocks noGrp="1"/>
          </p:cNvSpPr>
          <p:nvPr>
            <p:ph idx="1"/>
          </p:nvPr>
        </p:nvSpPr>
        <p:spPr>
          <a:xfrm>
            <a:off x="1115616" y="1447800"/>
            <a:ext cx="8028384" cy="5221560"/>
          </a:xfrm>
        </p:spPr>
        <p:txBody>
          <a:bodyPr>
            <a:normAutofit/>
          </a:bodyPr>
          <a:lstStyle/>
          <a:p>
            <a:pPr>
              <a:lnSpc>
                <a:spcPct val="150000"/>
              </a:lnSpc>
            </a:pPr>
            <a:r>
              <a:rPr lang="en-US" sz="1800" dirty="0" smtClean="0"/>
              <a:t>Newbolt’s desire to rid children of the ‘</a:t>
            </a:r>
            <a:r>
              <a:rPr lang="en-US" sz="1800" i="1" dirty="0" smtClean="0"/>
              <a:t>evil habits of speech contracted in home and street’ </a:t>
            </a:r>
            <a:r>
              <a:rPr lang="en-US" sz="1800" dirty="0" smtClean="0"/>
              <a:t>(Board of Education 1921:59</a:t>
            </a:r>
            <a:r>
              <a:rPr lang="en-US" sz="1800" i="1" dirty="0" smtClean="0"/>
              <a:t>)</a:t>
            </a:r>
            <a:r>
              <a:rPr lang="en-US" sz="1800" dirty="0" smtClean="0"/>
              <a:t>.</a:t>
            </a:r>
          </a:p>
          <a:p>
            <a:pPr>
              <a:lnSpc>
                <a:spcPct val="150000"/>
              </a:lnSpc>
            </a:pPr>
            <a:r>
              <a:rPr lang="en-GB" sz="1800" dirty="0" smtClean="0"/>
              <a:t>Sampson laid upon English teachers the duty </a:t>
            </a:r>
            <a:r>
              <a:rPr lang="en-GB" sz="1800" i="1" dirty="0" smtClean="0"/>
              <a:t>‘to purify and disinfect</a:t>
            </a:r>
            <a:r>
              <a:rPr lang="en-GB" sz="1800" dirty="0" smtClean="0"/>
              <a:t>’ (1924:28) the language of the lower classes</a:t>
            </a:r>
          </a:p>
          <a:p>
            <a:pPr>
              <a:lnSpc>
                <a:spcPct val="150000"/>
              </a:lnSpc>
            </a:pPr>
            <a:r>
              <a:rPr lang="en-GB" sz="1800" dirty="0" smtClean="0"/>
              <a:t>‘t</a:t>
            </a:r>
            <a:r>
              <a:rPr lang="en-US" sz="1800" i="1" dirty="0" smtClean="0"/>
              <a:t>he traditional view of language teaching was, and indeed in many schools still is, prescriptive.  It identified a set of correct forms and prescribed that these should be taught’ </a:t>
            </a:r>
            <a:r>
              <a:rPr lang="en-US" sz="1800" dirty="0" smtClean="0"/>
              <a:t>(DES 1975:169).</a:t>
            </a:r>
            <a:r>
              <a:rPr lang="en-US" sz="1800" i="1" dirty="0" smtClean="0"/>
              <a:t> </a:t>
            </a:r>
          </a:p>
          <a:p>
            <a:pPr>
              <a:lnSpc>
                <a:spcPct val="150000"/>
              </a:lnSpc>
            </a:pPr>
            <a:r>
              <a:rPr lang="en-GB" sz="1800" dirty="0" smtClean="0"/>
              <a:t>Pinker (1994:370) wryly observes how subtly the link between social standards and grammar can be made: “</a:t>
            </a:r>
            <a:r>
              <a:rPr lang="en-GB" sz="1800" i="1" dirty="0" smtClean="0"/>
              <a:t>as educational standards decline and pop culture disseminates the inarticulate ravings and unintelligible patois of surfers, jocks and valley girls, we are turning into a nation of functional illiterates”</a:t>
            </a:r>
            <a:r>
              <a:rPr lang="en-GB" sz="1800" dirty="0" smtClean="0"/>
              <a:t>. </a:t>
            </a:r>
            <a:endParaRPr lang="en-GB" sz="18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a:xfrm>
            <a:off x="1115616" y="1447800"/>
            <a:ext cx="7818072" cy="4800600"/>
          </a:xfrm>
        </p:spPr>
        <p:txBody>
          <a:bodyPr/>
          <a:lstStyle/>
          <a:p>
            <a:endParaRPr lang="en-GB" sz="2000" dirty="0" smtClean="0"/>
          </a:p>
          <a:p>
            <a:endParaRPr lang="en-GB" sz="2000" dirty="0" smtClean="0"/>
          </a:p>
          <a:p>
            <a:endParaRPr lang="en-GB" sz="2000" dirty="0" smtClean="0"/>
          </a:p>
          <a:p>
            <a:pPr algn="ctr">
              <a:lnSpc>
                <a:spcPct val="150000"/>
              </a:lnSpc>
              <a:buNone/>
            </a:pPr>
            <a:r>
              <a:rPr lang="en-GB" sz="2000" dirty="0" smtClean="0"/>
              <a:t>     ‘</a:t>
            </a:r>
            <a:r>
              <a:rPr lang="en-GB" sz="1800" i="1" dirty="0" smtClean="0"/>
              <a:t>Nothing helps [students’] writing so much as learning to ignore </a:t>
            </a:r>
            <a:r>
              <a:rPr lang="en-GB" sz="1800" i="1" dirty="0" smtClean="0"/>
              <a:t>grammar’ </a:t>
            </a:r>
          </a:p>
          <a:p>
            <a:pPr algn="ctr">
              <a:lnSpc>
                <a:spcPct val="150000"/>
              </a:lnSpc>
              <a:buNone/>
            </a:pPr>
            <a:r>
              <a:rPr lang="en-GB" sz="1800" dirty="0" smtClean="0"/>
              <a:t>(</a:t>
            </a:r>
            <a:r>
              <a:rPr lang="en-GB" sz="1800" dirty="0" smtClean="0"/>
              <a:t>Elbow 1981:169).</a:t>
            </a:r>
          </a:p>
          <a:p>
            <a:endParaRPr lang="en-GB" dirty="0" smtClean="0"/>
          </a:p>
          <a:p>
            <a:endParaRPr lang="en-GB"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Linguistic Theory</a:t>
            </a:r>
            <a:endParaRPr lang="en-GB" dirty="0"/>
          </a:p>
        </p:txBody>
      </p:sp>
      <p:sp>
        <p:nvSpPr>
          <p:cNvPr id="3" name="Content Placeholder 2"/>
          <p:cNvSpPr>
            <a:spLocks noGrp="1"/>
          </p:cNvSpPr>
          <p:nvPr>
            <p:ph idx="1"/>
          </p:nvPr>
        </p:nvSpPr>
        <p:spPr/>
        <p:txBody>
          <a:bodyPr>
            <a:normAutofit/>
          </a:bodyPr>
          <a:lstStyle/>
          <a:p>
            <a:pPr>
              <a:buNone/>
            </a:pPr>
            <a:r>
              <a:rPr lang="en-GB" sz="2400" dirty="0" smtClean="0"/>
              <a:t>Chomsky v </a:t>
            </a:r>
            <a:r>
              <a:rPr lang="en-GB" sz="2400" dirty="0" err="1" smtClean="0"/>
              <a:t>Halliday</a:t>
            </a:r>
            <a:endParaRPr lang="en-GB" sz="2400" dirty="0" smtClean="0"/>
          </a:p>
          <a:p>
            <a:pPr>
              <a:buNone/>
            </a:pPr>
            <a:endParaRPr lang="en-GB" sz="2000" dirty="0" smtClean="0"/>
          </a:p>
          <a:p>
            <a:pPr>
              <a:lnSpc>
                <a:spcPct val="150000"/>
              </a:lnSpc>
              <a:buNone/>
            </a:pPr>
            <a:r>
              <a:rPr lang="en-GB" sz="1800" dirty="0" smtClean="0"/>
              <a:t>Chomsky:  generative transformational grammar;  hard-wired for language – grammar acquired through innate processes</a:t>
            </a:r>
          </a:p>
          <a:p>
            <a:pPr>
              <a:lnSpc>
                <a:spcPct val="150000"/>
              </a:lnSpc>
              <a:buNone/>
            </a:pPr>
            <a:endParaRPr lang="en-GB" sz="1800" dirty="0" smtClean="0"/>
          </a:p>
          <a:p>
            <a:pPr>
              <a:lnSpc>
                <a:spcPct val="150000"/>
              </a:lnSpc>
              <a:buNone/>
            </a:pPr>
            <a:r>
              <a:rPr lang="en-GB" sz="1800" dirty="0" err="1" smtClean="0"/>
              <a:t>Halliday</a:t>
            </a:r>
            <a:r>
              <a:rPr lang="en-GB" sz="1800" dirty="0" smtClean="0"/>
              <a:t>:  systemic functional grammar;  the inter-relationship of form and meaning; shaped and learned through social interaction</a:t>
            </a:r>
          </a:p>
          <a:p>
            <a:pPr>
              <a:lnSpc>
                <a:spcPct val="150000"/>
              </a:lnSpc>
              <a:buNone/>
            </a:pPr>
            <a:endParaRPr lang="en-GB" sz="1800" dirty="0" smtClean="0"/>
          </a:p>
          <a:p>
            <a:pPr>
              <a:lnSpc>
                <a:spcPct val="150000"/>
              </a:lnSpc>
              <a:buNone/>
            </a:pPr>
            <a:r>
              <a:rPr lang="en-GB" sz="1800" dirty="0" smtClean="0"/>
              <a:t>These opposing linguistic theories have different implications for theorising grammar and writing instruction.</a:t>
            </a:r>
            <a:endParaRPr lang="en-GB" sz="18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Linguistic Theory</a:t>
            </a:r>
            <a:endParaRPr lang="en-GB" dirty="0"/>
          </a:p>
        </p:txBody>
      </p:sp>
      <p:sp>
        <p:nvSpPr>
          <p:cNvPr id="3" name="Content Placeholder 2"/>
          <p:cNvSpPr>
            <a:spLocks noGrp="1"/>
          </p:cNvSpPr>
          <p:nvPr>
            <p:ph idx="1"/>
          </p:nvPr>
        </p:nvSpPr>
        <p:spPr>
          <a:xfrm>
            <a:off x="1187624" y="1447800"/>
            <a:ext cx="7746064" cy="5077544"/>
          </a:xfrm>
        </p:spPr>
        <p:txBody>
          <a:bodyPr>
            <a:normAutofit/>
          </a:bodyPr>
          <a:lstStyle/>
          <a:p>
            <a:pPr>
              <a:lnSpc>
                <a:spcPct val="150000"/>
              </a:lnSpc>
              <a:spcBef>
                <a:spcPts val="0"/>
              </a:spcBef>
              <a:buNone/>
            </a:pPr>
            <a:r>
              <a:rPr lang="en-GB" sz="1900" i="1" dirty="0" smtClean="0"/>
              <a:t>    </a:t>
            </a:r>
            <a:r>
              <a:rPr lang="en-GB" sz="1800" i="1" dirty="0" smtClean="0"/>
              <a:t>If language is a mechanical system, essentially meaningfully neutral, essentially innate, then there may be little value to the writer or writing teacher in exploring its nature, little value in parsing sentences or learning the systems for describing its underlying formality. </a:t>
            </a:r>
          </a:p>
          <a:p>
            <a:pPr>
              <a:lnSpc>
                <a:spcPct val="150000"/>
              </a:lnSpc>
              <a:spcBef>
                <a:spcPts val="0"/>
              </a:spcBef>
              <a:buNone/>
            </a:pPr>
            <a:endParaRPr lang="en-GB" sz="1800" i="1" dirty="0" smtClean="0"/>
          </a:p>
          <a:p>
            <a:pPr>
              <a:lnSpc>
                <a:spcPct val="150000"/>
              </a:lnSpc>
              <a:spcBef>
                <a:spcPts val="0"/>
              </a:spcBef>
              <a:buNone/>
            </a:pPr>
            <a:r>
              <a:rPr lang="en-GB" sz="1800" i="1" dirty="0" smtClean="0"/>
              <a:t>     If, on the other hand, the forms of language are inherently, organically linked to discourse context and to meaning, and if these forms are not at all innate, but acquired over a lifetime of interactive use, then linguistics may have an enormous amount to offer the writing teacher and writing student, insights that go well beyond the minimum needed to write conventionally or correctly.</a:t>
            </a:r>
            <a:endParaRPr lang="en-GB" sz="1800" dirty="0" smtClean="0"/>
          </a:p>
          <a:p>
            <a:pPr>
              <a:lnSpc>
                <a:spcPct val="150000"/>
              </a:lnSpc>
              <a:spcBef>
                <a:spcPts val="0"/>
              </a:spcBef>
              <a:buNone/>
            </a:pPr>
            <a:r>
              <a:rPr lang="en-GB" sz="1800" dirty="0" smtClean="0"/>
              <a:t>     </a:t>
            </a:r>
          </a:p>
          <a:p>
            <a:pPr>
              <a:lnSpc>
                <a:spcPct val="150000"/>
              </a:lnSpc>
              <a:spcBef>
                <a:spcPts val="0"/>
              </a:spcBef>
              <a:buNone/>
            </a:pPr>
            <a:r>
              <a:rPr lang="en-GB" sz="1800" dirty="0" smtClean="0"/>
              <a:t>     Hancock (2009 )</a:t>
            </a:r>
          </a:p>
          <a:p>
            <a:endParaRPr lang="en-GB"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Linguistic Theory</a:t>
            </a:r>
            <a:endParaRPr lang="en-GB" dirty="0"/>
          </a:p>
        </p:txBody>
      </p:sp>
      <p:sp>
        <p:nvSpPr>
          <p:cNvPr id="3" name="Content Placeholder 2"/>
          <p:cNvSpPr>
            <a:spLocks noGrp="1"/>
          </p:cNvSpPr>
          <p:nvPr>
            <p:ph idx="1"/>
          </p:nvPr>
        </p:nvSpPr>
        <p:spPr>
          <a:xfrm>
            <a:off x="1187624" y="1447800"/>
            <a:ext cx="7746064" cy="5410200"/>
          </a:xfrm>
        </p:spPr>
        <p:txBody>
          <a:bodyPr>
            <a:noAutofit/>
          </a:bodyPr>
          <a:lstStyle/>
          <a:p>
            <a:pPr>
              <a:lnSpc>
                <a:spcPts val="2500"/>
              </a:lnSpc>
              <a:spcBef>
                <a:spcPts val="1200"/>
              </a:spcBef>
            </a:pPr>
            <a:r>
              <a:rPr lang="en-GB" sz="1800" dirty="0" smtClean="0"/>
              <a:t>The </a:t>
            </a:r>
            <a:r>
              <a:rPr lang="en-GB" sz="1800" dirty="0" smtClean="0"/>
              <a:t>principles of contemporary linguistic theories: descriptive and socio-cultural in emphasis - ‘</a:t>
            </a:r>
            <a:r>
              <a:rPr lang="en-GB" sz="1800" i="1" dirty="0" smtClean="0"/>
              <a:t>functionally oriented, related to the study of texts and responsive to social purposes.’</a:t>
            </a:r>
            <a:r>
              <a:rPr lang="en-GB" sz="1800" dirty="0" smtClean="0"/>
              <a:t> (Carter 1990:104).  This is in contrast to the more prescriptive approach to grammar traditionally adopted in school.  </a:t>
            </a:r>
          </a:p>
          <a:p>
            <a:pPr>
              <a:lnSpc>
                <a:spcPts val="2500"/>
              </a:lnSpc>
              <a:spcBef>
                <a:spcPts val="1200"/>
              </a:spcBef>
            </a:pPr>
            <a:r>
              <a:rPr lang="en-GB" sz="1800" dirty="0" smtClean="0"/>
              <a:t>Denham and </a:t>
            </a:r>
            <a:r>
              <a:rPr lang="en-GB" sz="1800" dirty="0" err="1" smtClean="0"/>
              <a:t>Lobeck</a:t>
            </a:r>
            <a:r>
              <a:rPr lang="en-GB" sz="1800" dirty="0" smtClean="0"/>
              <a:t> (2010:3) contrast linguists who ‘</a:t>
            </a:r>
            <a:r>
              <a:rPr lang="en-GB" sz="1800" i="1" dirty="0" smtClean="0"/>
              <a:t>have sought to build a grammar that would be adequate for describing the language’</a:t>
            </a:r>
            <a:r>
              <a:rPr lang="en-GB" sz="1800" dirty="0" smtClean="0"/>
              <a:t> with English teachers who ‘</a:t>
            </a:r>
            <a:r>
              <a:rPr lang="en-GB" sz="1800" i="1" dirty="0" smtClean="0"/>
              <a:t>have sought to apply a grammar that is already constructed</a:t>
            </a:r>
            <a:r>
              <a:rPr lang="en-GB" sz="1800" dirty="0" smtClean="0"/>
              <a:t>.’   </a:t>
            </a:r>
          </a:p>
          <a:p>
            <a:pPr>
              <a:lnSpc>
                <a:spcPts val="2500"/>
              </a:lnSpc>
              <a:spcBef>
                <a:spcPts val="1200"/>
              </a:spcBef>
            </a:pPr>
            <a:r>
              <a:rPr lang="en-US" sz="1800" dirty="0" smtClean="0"/>
              <a:t>‘</a:t>
            </a:r>
            <a:r>
              <a:rPr lang="en-US" sz="1800" i="1" dirty="0" smtClean="0"/>
              <a:t>Grammar </a:t>
            </a:r>
            <a:r>
              <a:rPr lang="en-US" sz="1800" i="1" dirty="0" smtClean="0"/>
              <a:t>is a theory about how language makes meaning; how language forms construe meanings of different </a:t>
            </a:r>
            <a:r>
              <a:rPr lang="en-US" sz="1800" i="1" dirty="0" smtClean="0"/>
              <a:t>kinds’</a:t>
            </a:r>
            <a:r>
              <a:rPr lang="en-US" sz="1800" dirty="0" smtClean="0"/>
              <a:t> </a:t>
            </a:r>
            <a:r>
              <a:rPr lang="en-US" sz="1800" dirty="0" smtClean="0"/>
              <a:t>(</a:t>
            </a:r>
            <a:r>
              <a:rPr lang="en-US" sz="1800" dirty="0" err="1" smtClean="0"/>
              <a:t>Schleppegrell</a:t>
            </a:r>
            <a:r>
              <a:rPr lang="en-US" sz="1800" dirty="0" smtClean="0"/>
              <a:t> 2007:122)</a:t>
            </a:r>
            <a:endParaRPr lang="en-GB" sz="1800" dirty="0" smtClean="0"/>
          </a:p>
          <a:p>
            <a:pPr>
              <a:lnSpc>
                <a:spcPts val="2500"/>
              </a:lnSpc>
              <a:spcBef>
                <a:spcPts val="1200"/>
              </a:spcBef>
            </a:pPr>
            <a:r>
              <a:rPr lang="en-GB" sz="1800" dirty="0" smtClean="0"/>
              <a:t>Understanding </a:t>
            </a:r>
            <a:r>
              <a:rPr lang="en-GB" sz="1800" dirty="0" smtClean="0"/>
              <a:t>and analysing how language works in different purposes and contexts makes connections for learners between </a:t>
            </a:r>
            <a:r>
              <a:rPr lang="en-GB" sz="1800" i="1" dirty="0" smtClean="0"/>
              <a:t>language as an object of study</a:t>
            </a:r>
            <a:r>
              <a:rPr lang="en-GB" sz="1800" dirty="0" smtClean="0"/>
              <a:t> and </a:t>
            </a:r>
            <a:r>
              <a:rPr lang="en-GB" sz="1800" i="1" dirty="0" smtClean="0"/>
              <a:t>language in use</a:t>
            </a:r>
            <a:r>
              <a:rPr lang="en-GB" sz="1800" dirty="0" smtClean="0"/>
              <a:t>.  </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426</TotalTime>
  <Words>1823</Words>
  <Application>Microsoft Office PowerPoint</Application>
  <PresentationFormat>On-screen Show (4:3)</PresentationFormat>
  <Paragraphs>121</Paragraphs>
  <Slides>19</Slides>
  <Notes>6</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Solstice</vt:lpstr>
      <vt:lpstr>Text and Context:  Writing with Grammar in Mind</vt:lpstr>
      <vt:lpstr>Our Context</vt:lpstr>
      <vt:lpstr>Headline Findings</vt:lpstr>
      <vt:lpstr>The Grammar Debate</vt:lpstr>
      <vt:lpstr>Grammar as Error/Moral Decline</vt:lpstr>
      <vt:lpstr>Slide 6</vt:lpstr>
      <vt:lpstr>Linguistic Theory</vt:lpstr>
      <vt:lpstr>Linguistic Theory</vt:lpstr>
      <vt:lpstr>Linguistic Theory</vt:lpstr>
      <vt:lpstr>Theories of Design</vt:lpstr>
      <vt:lpstr>Theories of Design</vt:lpstr>
      <vt:lpstr>Cognitive Models of Writing</vt:lpstr>
      <vt:lpstr>Making Decisions</vt:lpstr>
      <vt:lpstr>Theorising the Grammar-Writing   Relationship</vt:lpstr>
      <vt:lpstr>From Theory to Instructional Practice</vt:lpstr>
      <vt:lpstr>Metalinguistic Decision-Making</vt:lpstr>
      <vt:lpstr>Metalinguistic Decision-Making</vt:lpstr>
      <vt:lpstr>Metalinguistic Decision-Making</vt:lpstr>
      <vt:lpstr>Grammar for Writing?</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Text and Context: Writing with Grammar in Mind</dc:title>
  <dc:creator>damyhill</dc:creator>
  <cp:lastModifiedBy>damyhill</cp:lastModifiedBy>
  <cp:revision>24</cp:revision>
  <dcterms:created xsi:type="dcterms:W3CDTF">2010-09-04T06:58:00Z</dcterms:created>
  <dcterms:modified xsi:type="dcterms:W3CDTF">2010-09-05T06:53:49Z</dcterms:modified>
</cp:coreProperties>
</file>